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66" r:id="rId3"/>
    <p:sldId id="265" r:id="rId4"/>
    <p:sldId id="334" r:id="rId5"/>
    <p:sldId id="304" r:id="rId6"/>
    <p:sldId id="267" r:id="rId7"/>
    <p:sldId id="268" r:id="rId8"/>
    <p:sldId id="332" r:id="rId9"/>
    <p:sldId id="329" r:id="rId10"/>
    <p:sldId id="331" r:id="rId11"/>
    <p:sldId id="336" r:id="rId12"/>
    <p:sldId id="337" r:id="rId13"/>
    <p:sldId id="328" r:id="rId14"/>
    <p:sldId id="333" r:id="rId15"/>
    <p:sldId id="269" r:id="rId16"/>
    <p:sldId id="273" r:id="rId17"/>
    <p:sldId id="274" r:id="rId18"/>
    <p:sldId id="339" r:id="rId19"/>
    <p:sldId id="338" r:id="rId20"/>
    <p:sldId id="276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35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6" r:id="rId56"/>
    <p:sldId id="317" r:id="rId57"/>
    <p:sldId id="312" r:id="rId58"/>
    <p:sldId id="313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Владимирович Токарев" initials="АВТ" lastIdx="1" clrIdx="0">
    <p:extLst>
      <p:ext uri="{19B8F6BF-5375-455C-9EA6-DF929625EA0E}">
        <p15:presenceInfo xmlns:p15="http://schemas.microsoft.com/office/powerpoint/2012/main" userId="S-1-5-21-127793342-1940183094-2180704178-177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 autoAdjust="0"/>
    <p:restoredTop sz="83444" autoAdjust="0"/>
  </p:normalViewPr>
  <p:slideViewPr>
    <p:cSldViewPr snapToGrid="0">
      <p:cViewPr varScale="1">
        <p:scale>
          <a:sx n="132" d="100"/>
          <a:sy n="132" d="100"/>
        </p:scale>
        <p:origin x="1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10303FC-1A34-483C-9BA6-B41A51B40D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EACC41-B7EB-4757-B50E-44B1247CA6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1E96F-1EB1-41D6-8DD9-2C7B791C621F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DF986786-447C-4DB1-BE8D-C17710D69D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2C7F0721-F78B-4E89-9BE9-25186DB8A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0DAE81-8395-44AD-9417-10D0500229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83AAB3-0D7D-4A52-92CC-F59EA1F26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242E4-00A9-479A-AFFD-3AF5A9E2EA55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242E4-00A9-479A-AFFD-3AF5A9E2EA5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54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Современные программные системы состоят из множества отдельных взаимодействующих между собой модулей, над которыми могут работать различные команды проекта или даже разные компании. Вот пример такой системы с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микросервисной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архитектурой, в которой отдельные части решения реализованы в виде отдельных независимых друг от друга сервисов. Общение происходит через служебные интерфейсы и протоколы, например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telnet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сокеты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Количество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микросервисов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большом приложении может достигать сотен, взаимодействие между ними становится все более сложным. Создание, тестирование, развертывание и эксплуатация подобных систем было бы невозможным без специальных средств автоматизации, что привело к созданию методологии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E6B88-BFD4-43BC-BFF9-748884344A5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238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E6B88-BFD4-43BC-BFF9-748884344A5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34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CI непрерывно интегрирует написанный код в общее хранилище кода проекта, своевременно обнаруживая конфликты между отдельными частями кода.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242E4-00A9-479A-AFFD-3AF5A9E2EA5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560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E6B88-BFD4-43BC-BFF9-748884344A5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92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 обеспечивает непрерывную доставку разработанного программного обеспечения в среду эксплуатации, то есть позволяет автоматизировать настройку и установку с использованием специальных скриптов автоматизации, собираемых в единый конвейер.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242E4-00A9-479A-AFFD-3AF5A9E2EA5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07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242E4-00A9-479A-AFFD-3AF5A9E2EA5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20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242E4-00A9-479A-AFFD-3AF5A9E2EA5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945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242E4-00A9-479A-AFFD-3AF5A9E2EA55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74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B554DF-9501-434E-AC97-EC8075C17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696CA5-E489-4D16-BE0B-326BC7FC2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7328D0-062D-4B7C-BA33-C41067BC3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F2DDD6-DC59-4E00-8037-9EA8D34E5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469457-E98C-4E0C-AFC3-3C58FAE5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774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63D88-E9EA-4736-92C6-298BADAA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ABE253-0050-42CB-83E3-0EE56A75B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0A88C-79E5-4226-864F-B44A3E39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505EA9-BA3D-4FBC-8BD4-0754D9C1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7A9CDC-5EF7-4A49-8FDA-CD808F53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55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0F4474C-85D6-4DDE-930A-904B9038B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9B593C-ECD1-43CF-B532-0F877401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53CCBE-4777-4F36-BF71-80875757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E1538D-EDD3-4849-BF03-9DEBFB6B0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38EC18-F999-4D33-93BA-115AA8E9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64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AA7C7-0EFC-44BC-B961-5F282F4F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878919-3D4D-434A-8E5D-FB91C1280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13CA78-9B63-4A42-9406-0880643C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EF26D0-0B7D-4BD6-9D85-AF9B6CB6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C92FE1-0FC5-4BFD-96BC-F100EB9B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88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17BA16-7012-4A9C-8B91-5E2E71C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8C3DCC-9B6D-459D-8463-7EE2BFF84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E9C469-5FC7-4EBB-99A2-5712DFFF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4EA34F-8FB0-4EAD-A745-0EFF1028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5224A-0502-467F-9764-DF026955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14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6438E-C775-4090-910D-A32E18F8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D81398-5F94-4346-8C0F-FF9C11596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4A5597-F09C-4F1F-A316-CEAC39E05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8B7743-A91F-4EE6-B581-9F92E74F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0C97-E61A-4382-A5EF-BAA41A24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BF4D32-DF15-4D63-83E2-222B6F7E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45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05CFBC-217F-462C-97DD-2CBE3F12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3CE517-9A19-410E-881B-3C694BE87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A9C7FE-4FD9-4F7B-978F-B36658A01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2DAD10-6DAC-4060-9939-41FD8A93D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2A8914-A76F-4AB8-A4D1-013C94767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DA96B1-C801-484A-9AB9-13655370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2531B39-57C7-48AC-894A-38DB550F6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10D3D4-14A6-47E7-AD3C-AB157A40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14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46AAA-634C-4BD7-B627-B4BCC1A7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596955-697D-4AFF-91A4-8341388BC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463CD3-B45F-46DF-B029-EB57E309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B48875-0BE4-4EA8-8CF3-F906510F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78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D3CE148-71B4-4BCF-B6BB-CD3D2792A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EB8691D-C6BD-4518-8519-37F11D86E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E398D3-969D-4999-A10B-712BEAB2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07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C469D-867D-457C-83FD-32F1BE1E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E51B65-909D-4813-BE42-8E0578834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A1EA14-468C-471D-89C1-294702DA3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AC4D10-17D9-4773-97C9-8120C84C9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7AB5BC-A5A0-473D-8DA0-963580A2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E5942A-9392-40BD-B571-E1BF5219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930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479CB8-D901-46E3-AEBA-56104BB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42C1CCC-6209-408C-A7ED-F25AE481B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83803F-300B-4F36-9329-397E71460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AEAF3F-097C-4739-AB42-BD86AE38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A12FB8-908B-440B-9C49-4F4A5602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61690-0AB6-4F6A-964A-67DB3864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42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8BC141-3747-452E-91BA-04547305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6C431F-B2E3-4A6D-81A5-BFB773268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C06AD8-FB7F-4BD1-A7C7-085C10790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ACF7F-84A3-40BC-B269-6E7E4F24898A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F1537E-BC82-4EBE-9D75-080919D04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08B3AB-5208-4A40-8B01-40931B604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B5242-0DEE-4400-87B3-C1BE98808D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34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to.stanford.edu/archives/win2018/entries/scientific-reproducibility/" TargetMode="External"/><Relationship Id="rId4" Type="http://schemas.openxmlformats.org/officeDocument/2006/relationships/hyperlink" Target="https://habr.com/ru/post/562262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8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6362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88825" y="1787872"/>
            <a:ext cx="10214350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5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Автоматизация поставки в дата-проектах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37230" y="4402951"/>
            <a:ext cx="3513782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Корелин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Иван Андреевич</a:t>
            </a:r>
          </a:p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к.т.н. ,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доцент ИРИТ-</a:t>
            </a:r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РтФ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УрФУ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1112947" y="638256"/>
          <a:ext cx="1750514" cy="79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93125" imgH="404520" progId="CorelDraw.Graphic.22">
                  <p:embed/>
                </p:oleObj>
              </mc:Choice>
              <mc:Fallback>
                <p:oleObj name="CorelDRAW" r:id="rId3" imgW="893125" imgH="404520" progId="CorelDraw.Graphic.22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947" y="638256"/>
                        <a:ext cx="1750514" cy="792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8065A5-9ED9-4EED-A440-243DD58BFFD0}"/>
              </a:ext>
            </a:extLst>
          </p:cNvPr>
          <p:cNvSpPr/>
          <p:nvPr/>
        </p:nvSpPr>
        <p:spPr>
          <a:xfrm>
            <a:off x="2523754" y="156665"/>
            <a:ext cx="59363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err="1">
                <a:solidFill>
                  <a:srgbClr val="0070C0"/>
                </a:solidFill>
              </a:rPr>
              <a:t>Непрерывн</a:t>
            </a:r>
            <a:r>
              <a:rPr lang="en-US" sz="2000" b="1" dirty="0" err="1">
                <a:solidFill>
                  <a:srgbClr val="0070C0"/>
                </a:solidFill>
              </a:rPr>
              <a:t>о</a:t>
            </a:r>
            <a:r>
              <a:rPr lang="ru-RU" sz="2000" b="1" dirty="0">
                <a:solidFill>
                  <a:srgbClr val="0070C0"/>
                </a:solidFill>
              </a:rPr>
              <a:t>е тестирование (</a:t>
            </a:r>
            <a:r>
              <a:rPr lang="en" sz="2000" b="1" dirty="0">
                <a:solidFill>
                  <a:srgbClr val="0070C0"/>
                </a:solidFill>
              </a:rPr>
              <a:t>Continuous Testing</a:t>
            </a:r>
            <a:r>
              <a:rPr lang="ru-RU" sz="2000" b="1" dirty="0">
                <a:solidFill>
                  <a:srgbClr val="0070C0"/>
                </a:solidFill>
              </a:rPr>
              <a:t>,</a:t>
            </a:r>
            <a:r>
              <a:rPr lang="en-US" sz="2000" b="1" dirty="0">
                <a:solidFill>
                  <a:srgbClr val="0070C0"/>
                </a:solidFill>
              </a:rPr>
              <a:t> CT</a:t>
            </a:r>
            <a:r>
              <a:rPr lang="ru-RU" sz="20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4299EA-DD0A-4F73-90FA-4EDFC4FA5FF6}"/>
              </a:ext>
            </a:extLst>
          </p:cNvPr>
          <p:cNvSpPr/>
          <p:nvPr/>
        </p:nvSpPr>
        <p:spPr>
          <a:xfrm>
            <a:off x="589544" y="956886"/>
            <a:ext cx="11012911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Тестирование кода </a:t>
            </a:r>
          </a:p>
          <a:p>
            <a:r>
              <a:rPr lang="ru-RU" b="1" dirty="0"/>
              <a:t>• </a:t>
            </a:r>
            <a:r>
              <a:rPr lang="en" sz="2000" b="1" dirty="0"/>
              <a:t>Unit tests </a:t>
            </a:r>
            <a:r>
              <a:rPr lang="en" sz="2000" dirty="0"/>
              <a:t>– </a:t>
            </a:r>
            <a:r>
              <a:rPr lang="ru-RU" sz="2000" dirty="0"/>
              <a:t>модульные тесты. Осуществляют проверку работоспособности части кода (методов класса). Тесты пишутся на языке программирования с использованием специальных фреймворков. Тесты запускаются во время процесса сборки дистрибутива. Позволяют разработчику получить быструю обратную связь о некорректно работающих методах </a:t>
            </a:r>
          </a:p>
          <a:p>
            <a:r>
              <a:rPr lang="ru-RU" sz="2000" dirty="0"/>
              <a:t>• </a:t>
            </a:r>
            <a:r>
              <a:rPr lang="ru-RU" sz="2000" b="1" dirty="0"/>
              <a:t>Статический анализ кода </a:t>
            </a:r>
            <a:r>
              <a:rPr lang="ru-RU" sz="2000" dirty="0"/>
              <a:t>(соответствие правилам разработки) – проверка на корректность разработки, соответствие принятым правилам и конвенциям разработки, в том числе правилам, принятым в конкретной команде. Проверка может происходить на локальной машине через плагин для </a:t>
            </a:r>
            <a:r>
              <a:rPr lang="en" sz="2000" dirty="0"/>
              <a:t>IDE, </a:t>
            </a:r>
            <a:r>
              <a:rPr lang="ru-RU" sz="2000" dirty="0"/>
              <a:t>при </a:t>
            </a:r>
            <a:r>
              <a:rPr lang="en" sz="2000" dirty="0"/>
              <a:t>pull-</a:t>
            </a:r>
            <a:r>
              <a:rPr lang="en" sz="2000" dirty="0" err="1"/>
              <a:t>reqest’e</a:t>
            </a:r>
            <a:r>
              <a:rPr lang="en" sz="2000" dirty="0"/>
              <a:t> </a:t>
            </a:r>
            <a:r>
              <a:rPr lang="ru-RU" sz="2000" dirty="0"/>
              <a:t>и на агенте </a:t>
            </a:r>
            <a:r>
              <a:rPr lang="en-US" sz="2000" dirty="0" err="1"/>
              <a:t>к</a:t>
            </a:r>
            <a:r>
              <a:rPr lang="ru-RU" sz="2000" dirty="0" err="1"/>
              <a:t>онвеера</a:t>
            </a:r>
            <a:r>
              <a:rPr lang="ru-RU" sz="2000" dirty="0"/>
              <a:t> (</a:t>
            </a:r>
            <a:r>
              <a:rPr lang="en" sz="2000" dirty="0"/>
              <a:t>Jenkins</a:t>
            </a:r>
            <a:r>
              <a:rPr lang="ru-RU" sz="2000" dirty="0"/>
              <a:t>,</a:t>
            </a:r>
            <a:r>
              <a:rPr lang="en-US" sz="2000" dirty="0"/>
              <a:t> </a:t>
            </a:r>
            <a:r>
              <a:rPr lang="ru-RU" sz="2000" dirty="0" err="1"/>
              <a:t>G</a:t>
            </a:r>
            <a:r>
              <a:rPr lang="en-US" sz="2000" dirty="0" err="1"/>
              <a:t>itlab</a:t>
            </a:r>
            <a:r>
              <a:rPr lang="en-US" sz="2000" dirty="0"/>
              <a:t>, TeamCity)</a:t>
            </a:r>
            <a:r>
              <a:rPr lang="en" sz="2000" dirty="0"/>
              <a:t>, </a:t>
            </a:r>
            <a:r>
              <a:rPr lang="ru-RU" sz="2000" dirty="0"/>
              <a:t>при сборке конкретной ветки в </a:t>
            </a:r>
            <a:r>
              <a:rPr lang="en" sz="2000" dirty="0"/>
              <a:t>git </a:t>
            </a:r>
            <a:endParaRPr lang="ru-RU" sz="2000" dirty="0"/>
          </a:p>
          <a:p>
            <a:r>
              <a:rPr lang="en" sz="2000" b="1" dirty="0"/>
              <a:t>• </a:t>
            </a:r>
            <a:r>
              <a:rPr lang="ru-RU" sz="2000" b="1" dirty="0"/>
              <a:t>Статический анализ кода ИБ </a:t>
            </a:r>
            <a:r>
              <a:rPr lang="ru-RU" sz="2000" dirty="0"/>
              <a:t>– проверка кода на уязвимости по безопасности (</a:t>
            </a:r>
            <a:r>
              <a:rPr lang="en" sz="2000" dirty="0"/>
              <a:t>vulnerability) </a:t>
            </a:r>
            <a:r>
              <a:rPr lang="ru-RU" sz="2000" dirty="0"/>
              <a:t>или на наличие </a:t>
            </a:r>
            <a:r>
              <a:rPr lang="en" sz="2000" dirty="0"/>
              <a:t>backdoor </a:t>
            </a:r>
            <a:endParaRPr lang="ru-RU" sz="2000" dirty="0"/>
          </a:p>
          <a:p>
            <a:r>
              <a:rPr lang="ru-RU" sz="2400" b="1" dirty="0">
                <a:solidFill>
                  <a:srgbClr val="0070C0"/>
                </a:solidFill>
              </a:rPr>
              <a:t>Способы тестирования </a:t>
            </a:r>
          </a:p>
          <a:p>
            <a:r>
              <a:rPr lang="ru-RU" sz="2000" b="1" dirty="0"/>
              <a:t>• Ручное тестирование </a:t>
            </a:r>
            <a:r>
              <a:rPr lang="ru-RU" sz="2000" dirty="0"/>
              <a:t>– процесс тестирования, при котором основные функции и шаги теста, выполняются тестировщиком </a:t>
            </a:r>
          </a:p>
          <a:p>
            <a:r>
              <a:rPr lang="ru-RU" sz="2000" b="1" dirty="0"/>
              <a:t>• Автоматизирование тестирование </a:t>
            </a:r>
            <a:r>
              <a:rPr lang="ru-RU" sz="2000" dirty="0"/>
              <a:t>– процесс тестирования, при котором основные функции и шаги теста, выполняются автоматически при помощи специальных инструментов, эмулирующие действия тестировщиков</a:t>
            </a:r>
          </a:p>
        </p:txBody>
      </p:sp>
    </p:spTree>
    <p:extLst>
      <p:ext uri="{BB962C8B-B14F-4D97-AF65-F5344CB8AC3E}">
        <p14:creationId xmlns:p14="http://schemas.microsoft.com/office/powerpoint/2010/main" val="3474407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8065A5-9ED9-4EED-A440-243DD58BFFD0}"/>
              </a:ext>
            </a:extLst>
          </p:cNvPr>
          <p:cNvSpPr/>
          <p:nvPr/>
        </p:nvSpPr>
        <p:spPr>
          <a:xfrm>
            <a:off x="2523754" y="156665"/>
            <a:ext cx="5186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70C0"/>
                </a:solidFill>
              </a:rPr>
              <a:t>Виды тестирования. Развертывание </a:t>
            </a:r>
            <a:r>
              <a:rPr lang="en-US" sz="2000" b="1" dirty="0">
                <a:solidFill>
                  <a:srgbClr val="0070C0"/>
                </a:solidFill>
              </a:rPr>
              <a:t>(Deploy)</a:t>
            </a:r>
            <a:endParaRPr lang="ru-RU" sz="2000" b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4299EA-DD0A-4F73-90FA-4EDFC4FA5FF6}"/>
              </a:ext>
            </a:extLst>
          </p:cNvPr>
          <p:cNvSpPr/>
          <p:nvPr/>
        </p:nvSpPr>
        <p:spPr>
          <a:xfrm>
            <a:off x="589544" y="956886"/>
            <a:ext cx="110129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Тестирование развертывания системы (Автоматизированной Системы, Функциональной Подсистемы) 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ru-RU" sz="2400" b="1" dirty="0"/>
              <a:t>• </a:t>
            </a:r>
            <a:r>
              <a:rPr lang="en" sz="2400" b="1" dirty="0"/>
              <a:t>Sanity smoke </a:t>
            </a:r>
            <a:r>
              <a:rPr lang="ru-RU" sz="2400" b="1" dirty="0"/>
              <a:t>тесты (</a:t>
            </a:r>
            <a:r>
              <a:rPr lang="en" sz="2400" b="1" dirty="0"/>
              <a:t>Health Check) </a:t>
            </a:r>
            <a:r>
              <a:rPr lang="en" sz="2400" dirty="0"/>
              <a:t>– </a:t>
            </a:r>
            <a:r>
              <a:rPr lang="ru-RU" sz="2400" dirty="0"/>
              <a:t>нефункциональная, техническая проверка работоспособности системы выполняемая после развертывания, перед допуском пользователей. Выполняется для верификации процесса развертывания на ВСЕХ средах путем выполнения скриптов, которые проверяют: доступность портов, наличие файлов, доступность сервисов и т.п. </a:t>
            </a:r>
            <a:endParaRPr lang="en-US" sz="2400" dirty="0"/>
          </a:p>
          <a:p>
            <a:r>
              <a:rPr lang="ru-RU" sz="2400" b="1" dirty="0"/>
              <a:t>• Функциональные </a:t>
            </a:r>
            <a:r>
              <a:rPr lang="en" sz="2400" b="1" dirty="0"/>
              <a:t>smoke </a:t>
            </a:r>
            <a:r>
              <a:rPr lang="ru-RU" sz="2400" b="1" dirty="0"/>
              <a:t>тесты развёртывания </a:t>
            </a:r>
            <a:r>
              <a:rPr lang="ru-RU" sz="2400" dirty="0"/>
              <a:t>– функциональная проверка системы на работоспособность, выполняемая через визуальный интерфейс системы после развертывания, перед допуском пользователей. Выполняются для верификации процесса развертывания на ВСЕХ средах и эмулируют действия пользователя в системе. На промышленных средах данная проверка проводится под специальными учетными записями, данные которой не участвуют в учете.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587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8065A5-9ED9-4EED-A440-243DD58BFFD0}"/>
              </a:ext>
            </a:extLst>
          </p:cNvPr>
          <p:cNvSpPr/>
          <p:nvPr/>
        </p:nvSpPr>
        <p:spPr>
          <a:xfrm>
            <a:off x="2523754" y="156665"/>
            <a:ext cx="23775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70C0"/>
                </a:solidFill>
              </a:rPr>
              <a:t>Виды тестирования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4299EA-DD0A-4F73-90FA-4EDFC4FA5FF6}"/>
              </a:ext>
            </a:extLst>
          </p:cNvPr>
          <p:cNvSpPr/>
          <p:nvPr/>
        </p:nvSpPr>
        <p:spPr>
          <a:xfrm>
            <a:off x="502917" y="793653"/>
            <a:ext cx="11012911" cy="6140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70C0"/>
                </a:solidFill>
              </a:rPr>
              <a:t>Тестирование системы (Автоматизированной Системы, Функциональной Подсистемы) </a:t>
            </a:r>
          </a:p>
          <a:p>
            <a:r>
              <a:rPr lang="ru-RU" sz="2000" dirty="0"/>
              <a:t>• </a:t>
            </a:r>
            <a:r>
              <a:rPr lang="ru-RU" sz="2000" b="1" dirty="0"/>
              <a:t>Приемка сборки (</a:t>
            </a:r>
            <a:r>
              <a:rPr lang="en" sz="2000" b="1" dirty="0"/>
              <a:t>Build acceptance test</a:t>
            </a:r>
            <a:r>
              <a:rPr lang="ru-RU" sz="2000" b="1" dirty="0"/>
              <a:t>)</a:t>
            </a:r>
            <a:r>
              <a:rPr lang="en" sz="2000" b="1" dirty="0"/>
              <a:t> </a:t>
            </a:r>
            <a:r>
              <a:rPr lang="en" sz="2000" dirty="0"/>
              <a:t>– </a:t>
            </a:r>
            <a:r>
              <a:rPr lang="ru-RU" sz="2000" dirty="0"/>
              <a:t>функциональная проверка системы на работоспособность, в неё включаются тесты, покрывающие критичный функционал системы. Занимает достаточно мало времени для возможности предоставлять быструю обратную связь разработчику и тестировщику. Определяет готов ли </a:t>
            </a:r>
            <a:r>
              <a:rPr lang="ru-RU" sz="2000" dirty="0" err="1"/>
              <a:t>билд</a:t>
            </a:r>
            <a:r>
              <a:rPr lang="ru-RU" sz="2000" dirty="0"/>
              <a:t> для дальнейших дорогих этапов тестирования. Состав </a:t>
            </a:r>
            <a:r>
              <a:rPr lang="en" sz="2000" dirty="0"/>
              <a:t>BAT </a:t>
            </a:r>
            <a:r>
              <a:rPr lang="ru-RU" sz="2000" dirty="0"/>
              <a:t>определяется совместно разработчиками, тестировщиками и эксплуатацией </a:t>
            </a:r>
          </a:p>
          <a:p>
            <a:r>
              <a:rPr lang="ru-RU" sz="2000" dirty="0"/>
              <a:t>• </a:t>
            </a:r>
            <a:r>
              <a:rPr lang="ru-RU" sz="2000" b="1" dirty="0"/>
              <a:t>Функциональное тестирование (</a:t>
            </a:r>
            <a:r>
              <a:rPr lang="en-US" sz="2000" b="1" dirty="0"/>
              <a:t>Functional testing</a:t>
            </a:r>
            <a:r>
              <a:rPr lang="ru-RU" sz="2000" b="1" dirty="0"/>
              <a:t>) </a:t>
            </a:r>
            <a:r>
              <a:rPr lang="ru-RU" sz="2000" dirty="0"/>
              <a:t>– функциональная проверка системы на работоспособность, выполняемая через визуальный интерфейс системы, предназначенная для проверки корректности реализации функциональных требований. </a:t>
            </a:r>
          </a:p>
          <a:p>
            <a:r>
              <a:rPr lang="ru-RU" sz="2000" dirty="0"/>
              <a:t>• </a:t>
            </a:r>
            <a:r>
              <a:rPr lang="ru-RU" sz="2000" b="1" dirty="0"/>
              <a:t>Интеграционное тестирование (</a:t>
            </a:r>
            <a:r>
              <a:rPr lang="en" sz="2000" b="1" dirty="0"/>
              <a:t>Integration testing) </a:t>
            </a:r>
            <a:r>
              <a:rPr lang="en" sz="2000" dirty="0"/>
              <a:t>- </a:t>
            </a:r>
            <a:r>
              <a:rPr lang="ru-RU" sz="2000" dirty="0"/>
              <a:t>Тип тестирования, предназначенный для проверки корректности взаимодействия тестируемой ИТ</a:t>
            </a:r>
            <a:r>
              <a:rPr lang="en-US" sz="2000" dirty="0"/>
              <a:t>-</a:t>
            </a:r>
            <a:r>
              <a:rPr lang="ru-RU" sz="2000" dirty="0"/>
              <a:t>системы с другими ИТ-системами, интерфейсами, компонентами, потоками данных. </a:t>
            </a:r>
          </a:p>
          <a:p>
            <a:r>
              <a:rPr lang="ru-RU" sz="1900" b="1" dirty="0"/>
              <a:t>• Регрессионное тестирование (</a:t>
            </a:r>
            <a:r>
              <a:rPr lang="en" sz="1900" b="1" dirty="0"/>
              <a:t>Regression testing) </a:t>
            </a:r>
            <a:r>
              <a:rPr lang="en" sz="1900" dirty="0"/>
              <a:t>- </a:t>
            </a:r>
            <a:r>
              <a:rPr lang="ru-RU" sz="1900" dirty="0"/>
              <a:t>Тип тестирования, предназначенный для проверки работоспособности существующего ранее функционала после внесения изменений в ИТ-систему </a:t>
            </a:r>
          </a:p>
          <a:p>
            <a:r>
              <a:rPr lang="ru-RU" sz="1900" b="1" dirty="0"/>
              <a:t>• Нагрузочное тестирование</a:t>
            </a:r>
            <a:r>
              <a:rPr lang="en-US" sz="1900" b="1" dirty="0"/>
              <a:t> (Performance testing)</a:t>
            </a:r>
            <a:r>
              <a:rPr lang="ru-RU" sz="1900" b="1" dirty="0"/>
              <a:t> </a:t>
            </a:r>
            <a:r>
              <a:rPr lang="ru-RU" sz="1900" dirty="0"/>
              <a:t>– Тип тестирования, предназначенный для оценки соответствия показателей ИТ-системы, установленным требованиям производительности. </a:t>
            </a:r>
          </a:p>
          <a:p>
            <a:r>
              <a:rPr lang="ru-RU" sz="1900" b="1" dirty="0"/>
              <a:t>• Динамическое тестирование приложения на безопасность</a:t>
            </a:r>
            <a:r>
              <a:rPr lang="en-US" sz="1900" b="1" dirty="0"/>
              <a:t> (Cybersecurity testing)</a:t>
            </a:r>
            <a:r>
              <a:rPr lang="ru-RU" sz="1900" b="1" dirty="0"/>
              <a:t> </a:t>
            </a:r>
            <a:r>
              <a:rPr lang="ru-RU" sz="1900" dirty="0"/>
              <a:t>– проверка системы на уязвимости (повышение привилегий, выполнение произвольного кода, </a:t>
            </a:r>
            <a:r>
              <a:rPr lang="en" sz="1900" dirty="0" err="1"/>
              <a:t>sql</a:t>
            </a:r>
            <a:r>
              <a:rPr lang="en" sz="1900" dirty="0"/>
              <a:t> injection,…), «</a:t>
            </a:r>
            <a:r>
              <a:rPr lang="ru-RU" sz="1900" dirty="0"/>
              <a:t>закладки» и пр.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8562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8065A5-9ED9-4EED-A440-243DD58BFFD0}"/>
              </a:ext>
            </a:extLst>
          </p:cNvPr>
          <p:cNvSpPr/>
          <p:nvPr/>
        </p:nvSpPr>
        <p:spPr>
          <a:xfrm>
            <a:off x="1987559" y="254712"/>
            <a:ext cx="5540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70C0"/>
                </a:solidFill>
              </a:rPr>
              <a:t>Непрерывная поставка (</a:t>
            </a:r>
            <a:r>
              <a:rPr lang="ru-RU" sz="2000" b="1" dirty="0" err="1">
                <a:solidFill>
                  <a:srgbClr val="0070C0"/>
                </a:solidFill>
              </a:rPr>
              <a:t>Continuous</a:t>
            </a:r>
            <a:r>
              <a:rPr lang="ru-RU" sz="2000" b="1" dirty="0">
                <a:solidFill>
                  <a:srgbClr val="0070C0"/>
                </a:solidFill>
              </a:rPr>
              <a:t> Delivery, CD)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4299EA-DD0A-4F73-90FA-4EDFC4FA5FF6}"/>
              </a:ext>
            </a:extLst>
          </p:cNvPr>
          <p:cNvSpPr/>
          <p:nvPr/>
        </p:nvSpPr>
        <p:spPr>
          <a:xfrm>
            <a:off x="590313" y="1108645"/>
            <a:ext cx="1101291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0070C0"/>
                </a:solidFill>
              </a:rPr>
              <a:t>Непрерывная поставка (</a:t>
            </a:r>
            <a:r>
              <a:rPr lang="en" sz="2000" b="1" dirty="0">
                <a:solidFill>
                  <a:srgbClr val="0070C0"/>
                </a:solidFill>
              </a:rPr>
              <a:t>CDL, Continuous delivery) </a:t>
            </a:r>
            <a:r>
              <a:rPr lang="en" sz="2000" dirty="0"/>
              <a:t>– </a:t>
            </a:r>
            <a:r>
              <a:rPr lang="ru-RU" sz="2000" dirty="0"/>
              <a:t>практика разработки программного обеспечения, гарантирующая то, что программное обеспечение постоянно готово к развертыванию в промышленную эксплуатацию. Практика включает в себя автоматизацию развертывания на тестовые среды, автоматизацию тестирования успешности развертывания на уровне администраторов, а также интеграцию с процессами автоматизированного функционального (регресс), нагрузочного тестирования и динамического тестирования на безопасность.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b="1" dirty="0"/>
              <a:t>Практика включает в себя: </a:t>
            </a:r>
          </a:p>
          <a:p>
            <a:pPr algn="just"/>
            <a:r>
              <a:rPr lang="ru-RU" sz="2000" dirty="0"/>
              <a:t>• Хранение инсталляционного пакета (дистрибутива) в централизованном хранилище. </a:t>
            </a:r>
          </a:p>
          <a:p>
            <a:pPr algn="just"/>
            <a:r>
              <a:rPr lang="ru-RU" sz="2000" dirty="0"/>
              <a:t>• Гарантирование того, что единый дистрибутив пройдет все циклы тестирования. </a:t>
            </a:r>
          </a:p>
          <a:p>
            <a:pPr algn="just"/>
            <a:r>
              <a:rPr lang="ru-RU" sz="2000" dirty="0"/>
              <a:t>• Хранение конфигураций </a:t>
            </a:r>
            <a:r>
              <a:rPr lang="ru-RU" sz="2000" b="1" dirty="0"/>
              <a:t>тестовых</a:t>
            </a:r>
            <a:r>
              <a:rPr lang="ru-RU" sz="2000" dirty="0"/>
              <a:t> сред в централизованном </a:t>
            </a:r>
            <a:r>
              <a:rPr lang="ru-RU" sz="2000" dirty="0" err="1"/>
              <a:t>версионном</a:t>
            </a:r>
            <a:r>
              <a:rPr lang="ru-RU" sz="2000" dirty="0"/>
              <a:t> хранилище. </a:t>
            </a:r>
          </a:p>
          <a:p>
            <a:pPr algn="just"/>
            <a:r>
              <a:rPr lang="ru-RU" sz="2000" dirty="0"/>
              <a:t>• Автоматизация развертывания приложения на среды </a:t>
            </a:r>
            <a:r>
              <a:rPr lang="ru-RU" sz="2000" b="1" dirty="0"/>
              <a:t>тестирования</a:t>
            </a:r>
            <a:r>
              <a:rPr lang="ru-RU" sz="2000" dirty="0"/>
              <a:t>. </a:t>
            </a:r>
          </a:p>
          <a:p>
            <a:pPr algn="just"/>
            <a:r>
              <a:rPr lang="ru-RU" sz="2000" dirty="0"/>
              <a:t>• Автоматические проверки успешности процесса развертывания – инсталляционное </a:t>
            </a:r>
            <a:r>
              <a:rPr lang="ru-RU" sz="2000" b="1" dirty="0"/>
              <a:t>тестирование</a:t>
            </a:r>
            <a:r>
              <a:rPr lang="ru-RU" sz="2000" dirty="0"/>
              <a:t>. </a:t>
            </a:r>
          </a:p>
          <a:p>
            <a:pPr algn="just"/>
            <a:r>
              <a:rPr lang="ru-RU" sz="2000" dirty="0"/>
              <a:t>• Интеграция с инструментами тестирования – функционального, нагрузочного и динамического тестирования на безопасность. </a:t>
            </a:r>
          </a:p>
          <a:p>
            <a:pPr algn="just"/>
            <a:r>
              <a:rPr lang="ru-RU" sz="2000" dirty="0"/>
              <a:t>• Тесное сотрудничество команды разработки, команды тестирования и команды эксплуатации </a:t>
            </a:r>
          </a:p>
        </p:txBody>
      </p:sp>
    </p:spTree>
    <p:extLst>
      <p:ext uri="{BB962C8B-B14F-4D97-AF65-F5344CB8AC3E}">
        <p14:creationId xmlns:p14="http://schemas.microsoft.com/office/powerpoint/2010/main" val="400388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8065A5-9ED9-4EED-A440-243DD58BFFD0}"/>
              </a:ext>
            </a:extLst>
          </p:cNvPr>
          <p:cNvSpPr/>
          <p:nvPr/>
        </p:nvSpPr>
        <p:spPr>
          <a:xfrm>
            <a:off x="1987559" y="254712"/>
            <a:ext cx="6815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70C0"/>
                </a:solidFill>
              </a:rPr>
              <a:t>Непрерывное развертывание (</a:t>
            </a:r>
            <a:r>
              <a:rPr lang="en" sz="2000" b="1" dirty="0">
                <a:solidFill>
                  <a:srgbClr val="0070C0"/>
                </a:solidFill>
              </a:rPr>
              <a:t>CDP, Continuous deployment)</a:t>
            </a:r>
            <a:endParaRPr lang="ru-RU" sz="2000" b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4299EA-DD0A-4F73-90FA-4EDFC4FA5FF6}"/>
              </a:ext>
            </a:extLst>
          </p:cNvPr>
          <p:cNvSpPr/>
          <p:nvPr/>
        </p:nvSpPr>
        <p:spPr>
          <a:xfrm>
            <a:off x="590313" y="1108645"/>
            <a:ext cx="1101291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0070C0"/>
                </a:solidFill>
              </a:rPr>
              <a:t>Непрерывное развертывание (</a:t>
            </a:r>
            <a:r>
              <a:rPr lang="en" sz="2000" b="1" dirty="0">
                <a:solidFill>
                  <a:srgbClr val="0070C0"/>
                </a:solidFill>
              </a:rPr>
              <a:t>CDP, Continuous deployment) </a:t>
            </a:r>
            <a:r>
              <a:rPr lang="en" sz="2000" dirty="0"/>
              <a:t>– </a:t>
            </a:r>
            <a:r>
              <a:rPr lang="ru-RU" sz="2000" dirty="0"/>
              <a:t>практика разработки программного обеспечения, направленная на полную автоматизацию поставки от среды разработки в промышленную среду. Является дальнейшим развитием процесса Непрерывной поставки. В условиях корпорации дополнительно затрагивает автоматизацию приёмо-сдаточных испытаний. Характеризуется тесным взаимодействием разработки и эксплуатации.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b="1" dirty="0"/>
              <a:t>Практика включает в себя: </a:t>
            </a:r>
          </a:p>
          <a:p>
            <a:pPr algn="just"/>
            <a:r>
              <a:rPr lang="ru-RU" sz="2000" dirty="0"/>
              <a:t>• Хранение инсталляционного пакета (дистрибутива) в централизованном хранилище. </a:t>
            </a:r>
          </a:p>
          <a:p>
            <a:pPr algn="just"/>
            <a:r>
              <a:rPr lang="ru-RU" sz="2000" dirty="0"/>
              <a:t>• Гарантирование того, что единый дистрибутив пройдет все циклы тестирования. </a:t>
            </a:r>
          </a:p>
          <a:p>
            <a:pPr algn="just"/>
            <a:r>
              <a:rPr lang="ru-RU" sz="2000" dirty="0"/>
              <a:t>• Хранение конфигураций </a:t>
            </a:r>
            <a:r>
              <a:rPr lang="ru-RU" sz="2000" b="1" dirty="0"/>
              <a:t>промышленных</a:t>
            </a:r>
            <a:r>
              <a:rPr lang="ru-RU" sz="2000" dirty="0"/>
              <a:t> сред в централизованном </a:t>
            </a:r>
            <a:r>
              <a:rPr lang="ru-RU" sz="2000" dirty="0" err="1"/>
              <a:t>версионном</a:t>
            </a:r>
            <a:r>
              <a:rPr lang="ru-RU" sz="2000" dirty="0"/>
              <a:t> хранилище. </a:t>
            </a:r>
          </a:p>
          <a:p>
            <a:pPr algn="just"/>
            <a:r>
              <a:rPr lang="ru-RU" sz="2000" dirty="0"/>
              <a:t>• Автоматизация развертывания приложения на среды </a:t>
            </a:r>
            <a:r>
              <a:rPr lang="ru-RU" sz="2000" b="1" dirty="0"/>
              <a:t>ПРОМ</a:t>
            </a:r>
            <a:r>
              <a:rPr lang="ru-RU" sz="2000" dirty="0"/>
              <a:t> (</a:t>
            </a:r>
            <a:r>
              <a:rPr lang="en-US" sz="2000" dirty="0"/>
              <a:t>PROD, Production</a:t>
            </a:r>
            <a:r>
              <a:rPr lang="ru-RU" sz="2000" dirty="0"/>
              <a:t>). </a:t>
            </a:r>
          </a:p>
          <a:p>
            <a:pPr algn="just"/>
            <a:r>
              <a:rPr lang="ru-RU" sz="2000" dirty="0"/>
              <a:t>• Автоматические проверки успешности процесса развертывания – инсталляционное тестирование. </a:t>
            </a:r>
          </a:p>
          <a:p>
            <a:pPr algn="just"/>
            <a:r>
              <a:rPr lang="ru-RU" sz="2000" dirty="0"/>
              <a:t>• Обеспечение безопасного автоматического отката до предыдущей версии приложения, либо организацию принципа </a:t>
            </a:r>
            <a:r>
              <a:rPr lang="en" sz="2000" dirty="0"/>
              <a:t>blue green </a:t>
            </a:r>
            <a:r>
              <a:rPr lang="ru-RU" sz="2000" dirty="0"/>
              <a:t>развертывания. </a:t>
            </a:r>
          </a:p>
          <a:p>
            <a:pPr algn="just"/>
            <a:r>
              <a:rPr lang="ru-RU" sz="2000" dirty="0"/>
              <a:t>• Тесное сотрудничество команды разработки, команды тестирования и команды эксплуатации</a:t>
            </a:r>
          </a:p>
        </p:txBody>
      </p:sp>
    </p:spTree>
    <p:extLst>
      <p:ext uri="{BB962C8B-B14F-4D97-AF65-F5344CB8AC3E}">
        <p14:creationId xmlns:p14="http://schemas.microsoft.com/office/powerpoint/2010/main" val="282979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774967" imgH="470848" progId="CorelDraw.Graphic.22">
                  <p:embed/>
                </p:oleObj>
              </mc:Choice>
              <mc:Fallback>
                <p:oleObj name="CorelDRAW" r:id="rId3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51B2E9D-B8B6-4F73-A72F-DA85C288C505}"/>
              </a:ext>
            </a:extLst>
          </p:cNvPr>
          <p:cNvSpPr/>
          <p:nvPr/>
        </p:nvSpPr>
        <p:spPr>
          <a:xfrm>
            <a:off x="473750" y="858839"/>
            <a:ext cx="11244500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Процесс развертывания программного обеспечения для промышленной эксплуатации состоит из отдельных шагов, вот некоторые из них: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Сконфигурировать и настроить оборудование, либо виртуальную облачную среду;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Установить и настроить операционную систему;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Установить переменные окружения;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Установить и настроить программы, утилиты, служебные библиотеки, обеспечивающие работу основной системы: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✅</a:t>
            </a:r>
            <a:r>
              <a:rPr lang="ru-RU" sz="2000" dirty="0"/>
              <a:t> базы данных,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✅</a:t>
            </a:r>
            <a:r>
              <a:rPr lang="ru-RU" sz="2000" dirty="0"/>
              <a:t> технологии контейнеризации,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✅</a:t>
            </a:r>
            <a:r>
              <a:rPr lang="ru-RU" sz="2000" dirty="0"/>
              <a:t> компиляторы, интерпретаторы,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✅</a:t>
            </a:r>
            <a:r>
              <a:rPr lang="ru-RU" sz="2000" dirty="0"/>
              <a:t> системы управления очередями,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✅</a:t>
            </a:r>
            <a:r>
              <a:rPr lang="ru-RU" sz="2000" dirty="0"/>
              <a:t> веб-сервера,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✅</a:t>
            </a:r>
            <a:r>
              <a:rPr lang="ru-RU" sz="2000" dirty="0"/>
              <a:t> система аутентификации, и многое другое, что зависит от конкретного проекта.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Выполнить установку и настройку основной системы;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Создать необходимые пользовательские роли;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Обеспечить мониторинг.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1CF4AA-64F0-615F-CFF2-6A296B5D867A}"/>
              </a:ext>
            </a:extLst>
          </p:cNvPr>
          <p:cNvSpPr/>
          <p:nvPr/>
        </p:nvSpPr>
        <p:spPr>
          <a:xfrm>
            <a:off x="1987559" y="254712"/>
            <a:ext cx="6815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70C0"/>
                </a:solidFill>
              </a:rPr>
              <a:t>Непрерывное развертывание (</a:t>
            </a:r>
            <a:r>
              <a:rPr lang="en" sz="2000" b="1" dirty="0">
                <a:solidFill>
                  <a:srgbClr val="0070C0"/>
                </a:solidFill>
              </a:rPr>
              <a:t>CDP, Continuous deployment)</a:t>
            </a:r>
            <a:endParaRPr lang="ru-RU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49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BF69C6-212C-4CF2-A7BC-D4475443EC53}"/>
              </a:ext>
            </a:extLst>
          </p:cNvPr>
          <p:cNvSpPr/>
          <p:nvPr/>
        </p:nvSpPr>
        <p:spPr>
          <a:xfrm>
            <a:off x="590313" y="1003399"/>
            <a:ext cx="112445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Автоматизация позволит своевременно увидеть изменения в системе (код, данные, модель). Каждая из этих мер автоматизации позволяет экономить время, которое уходит на анализ проблемы и ее устранение.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Методы обеспечения непрерывности были разделены на несколько групп, с учетом того, какие задачи эти методы решают: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C005C26-FE76-435B-80E5-15199CDC6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654800"/>
              </p:ext>
            </p:extLst>
          </p:nvPr>
        </p:nvGraphicFramePr>
        <p:xfrm>
          <a:off x="590311" y="2711559"/>
          <a:ext cx="11244501" cy="405712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748167">
                  <a:extLst>
                    <a:ext uri="{9D8B030D-6E8A-4147-A177-3AD203B41FA5}">
                      <a16:colId xmlns:a16="http://schemas.microsoft.com/office/drawing/2014/main" val="1982488411"/>
                    </a:ext>
                  </a:extLst>
                </a:gridCol>
                <a:gridCol w="3748167">
                  <a:extLst>
                    <a:ext uri="{9D8B030D-6E8A-4147-A177-3AD203B41FA5}">
                      <a16:colId xmlns:a16="http://schemas.microsoft.com/office/drawing/2014/main" val="1732633758"/>
                    </a:ext>
                  </a:extLst>
                </a:gridCol>
                <a:gridCol w="3748167">
                  <a:extLst>
                    <a:ext uri="{9D8B030D-6E8A-4147-A177-3AD203B41FA5}">
                      <a16:colId xmlns:a16="http://schemas.microsoft.com/office/drawing/2014/main" val="265508013"/>
                    </a:ext>
                  </a:extLst>
                </a:gridCol>
              </a:tblGrid>
              <a:tr h="582409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0070C0"/>
                          </a:solidFill>
                        </a:rPr>
                        <a:t>непрерывная интеграция (CI)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313131"/>
                          </a:solidFill>
                        </a:rPr>
                        <a:t> </a:t>
                      </a:r>
                      <a:r>
                        <a:rPr lang="ru-RU" b="1" dirty="0">
                          <a:solidFill>
                            <a:srgbClr val="0070C0"/>
                          </a:solidFill>
                        </a:rPr>
                        <a:t>непрерывная доставка (CD)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0070C0"/>
                          </a:solidFill>
                        </a:rPr>
                        <a:t>непрерывное тестирование (CT)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354493"/>
                  </a:ext>
                </a:extLst>
              </a:tr>
              <a:tr h="862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Проверка правильности сделанных изменений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Настройка оборудования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Тестирование отдельных модулей (юнит тесты)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65584"/>
                  </a:ext>
                </a:extLst>
              </a:tr>
              <a:tr h="603972"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Публикация всех изменений программного кода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Настройка среды выполнения программы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Тестирование совместимости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718636"/>
                  </a:ext>
                </a:extLst>
              </a:tr>
              <a:tr h="603972"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Сборка всех изменений в единый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Установка и настройка системы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Тестирование производительности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73874"/>
                  </a:ext>
                </a:extLst>
              </a:tr>
              <a:tr h="603972"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Тестирование совместимости измененных частей проекта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Создание пользовательских ролей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>
                          <a:solidFill>
                            <a:schemeClr val="dk1"/>
                          </a:solidFill>
                          <a:effectLst/>
                        </a:rPr>
                        <a:t>Тестирование функций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961068"/>
                  </a:ext>
                </a:extLst>
              </a:tr>
              <a:tr h="603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Проверка функциональности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Организация мониторинга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50965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74DCD2A-33E8-275A-EBC6-AB8BC87C31C2}"/>
              </a:ext>
            </a:extLst>
          </p:cNvPr>
          <p:cNvSpPr/>
          <p:nvPr/>
        </p:nvSpPr>
        <p:spPr>
          <a:xfrm>
            <a:off x="2229542" y="234708"/>
            <a:ext cx="727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DevOps </a:t>
            </a:r>
            <a:r>
              <a:rPr lang="en-US" sz="2400" b="1" dirty="0" err="1">
                <a:solidFill>
                  <a:srgbClr val="0070C0"/>
                </a:solidFill>
              </a:rPr>
              <a:t>п</a:t>
            </a:r>
            <a:r>
              <a:rPr lang="ru-RU" sz="2400" b="1" dirty="0">
                <a:solidFill>
                  <a:srgbClr val="0070C0"/>
                </a:solidFill>
              </a:rPr>
              <a:t>ри промышленной разработке ПО. Выводы</a:t>
            </a:r>
          </a:p>
        </p:txBody>
      </p:sp>
    </p:spTree>
    <p:extLst>
      <p:ext uri="{BB962C8B-B14F-4D97-AF65-F5344CB8AC3E}">
        <p14:creationId xmlns:p14="http://schemas.microsoft.com/office/powerpoint/2010/main" val="3387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1269B6-4B13-4F0F-B536-997CA483BFDF}"/>
              </a:ext>
            </a:extLst>
          </p:cNvPr>
          <p:cNvSpPr/>
          <p:nvPr/>
        </p:nvSpPr>
        <p:spPr>
          <a:xfrm>
            <a:off x="590313" y="1157199"/>
            <a:ext cx="11244500" cy="612475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Воспроизводимость</a:t>
            </a:r>
            <a:r>
              <a:rPr lang="ru-RU" sz="2400" dirty="0"/>
              <a:t> – это мера вероятности того, что, получив один результат </a:t>
            </a:r>
            <a:r>
              <a:rPr lang="ru-RU" sz="2400" b="1" dirty="0"/>
              <a:t>эксперимента</a:t>
            </a:r>
            <a:r>
              <a:rPr lang="ru-RU" sz="2400" dirty="0"/>
              <a:t>, вы сможете провести тот же </a:t>
            </a:r>
            <a:r>
              <a:rPr lang="ru-RU" sz="2400" b="1" dirty="0"/>
              <a:t>эксперимент</a:t>
            </a:r>
            <a:r>
              <a:rPr lang="ru-RU" sz="2400" dirty="0"/>
              <a:t> с теми же параметрами и получить точно такой же результат.</a:t>
            </a:r>
          </a:p>
          <a:p>
            <a:r>
              <a:rPr lang="ru-RU" sz="2400" dirty="0"/>
              <a:t>Виды воспроизводимости можно разделить: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Повторяемость (</a:t>
            </a:r>
            <a:r>
              <a:rPr lang="ru-RU" sz="2400" b="1" dirty="0" err="1"/>
              <a:t>Repeatability</a:t>
            </a:r>
            <a:r>
              <a:rPr lang="ru-RU" sz="2400" b="1" dirty="0"/>
              <a:t>)</a:t>
            </a:r>
            <a:r>
              <a:rPr lang="ru-RU" sz="2400" dirty="0"/>
              <a:t> та же команда, те же условия эксперимента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Воспроизводимость</a:t>
            </a:r>
            <a:r>
              <a:rPr lang="ru-RU" sz="2400" dirty="0"/>
              <a:t> </a:t>
            </a:r>
            <a:r>
              <a:rPr lang="ru-RU" sz="2400" b="1" dirty="0"/>
              <a:t>(</a:t>
            </a:r>
            <a:r>
              <a:rPr lang="ru-RU" sz="2400" b="1" dirty="0" err="1"/>
              <a:t>Reproducibility</a:t>
            </a:r>
            <a:r>
              <a:rPr lang="ru-RU" sz="2400" b="1" dirty="0"/>
              <a:t>) </a:t>
            </a:r>
            <a:r>
              <a:rPr lang="ru-RU" sz="2400" dirty="0"/>
              <a:t>другая команда, те же условия эксперимента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err="1"/>
              <a:t>Репликабельность</a:t>
            </a:r>
            <a:r>
              <a:rPr lang="ru-RU" sz="2400" b="1" dirty="0"/>
              <a:t> (</a:t>
            </a:r>
            <a:r>
              <a:rPr lang="ru-RU" sz="2400" b="1" dirty="0" err="1"/>
              <a:t>Replicability</a:t>
            </a:r>
            <a:r>
              <a:rPr lang="ru-RU" sz="2400" b="1" dirty="0"/>
              <a:t>) </a:t>
            </a:r>
            <a:r>
              <a:rPr lang="ru-RU" sz="2400" dirty="0"/>
              <a:t>другая команда, другие условия эксперимента</a:t>
            </a:r>
          </a:p>
          <a:p>
            <a:r>
              <a:rPr lang="ru-RU" sz="2400" dirty="0"/>
              <a:t>Условия эксперимента: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Аппаратное обеспечение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Программное обеспечение и его версии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Способ/оборудование для получения данных (датчики климата, спутниковое оборудование и т.д.)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Время получения данных (особенно важно для часто обновляемых источников, новостные ленты, социальные сети и т.д.)</a:t>
            </a:r>
            <a:endParaRPr lang="en-US" sz="2400" spc="138" dirty="0">
              <a:solidFill>
                <a:srgbClr val="2D2E2C"/>
              </a:solidFill>
              <a:latin typeface="Cooper Hewitt"/>
            </a:endParaRPr>
          </a:p>
          <a:p>
            <a:endParaRPr lang="ru-RU" sz="3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9F4C1F8-ED9B-1691-6B11-2841C555B4DB}"/>
              </a:ext>
            </a:extLst>
          </p:cNvPr>
          <p:cNvSpPr/>
          <p:nvPr/>
        </p:nvSpPr>
        <p:spPr>
          <a:xfrm>
            <a:off x="2229542" y="234708"/>
            <a:ext cx="289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Воспроизводимость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98B7D-5C2A-0FAF-B5B5-30A4E96136ED}"/>
              </a:ext>
            </a:extLst>
          </p:cNvPr>
          <p:cNvSpPr txBox="1"/>
          <p:nvPr/>
        </p:nvSpPr>
        <p:spPr>
          <a:xfrm>
            <a:off x="6786563" y="1757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05924-A56E-BC75-B00B-1E77E5CE4014}"/>
              </a:ext>
            </a:extLst>
          </p:cNvPr>
          <p:cNvSpPr txBox="1"/>
          <p:nvPr/>
        </p:nvSpPr>
        <p:spPr>
          <a:xfrm>
            <a:off x="5772150" y="1543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4338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1269B6-4B13-4F0F-B536-997CA483BFDF}"/>
              </a:ext>
            </a:extLst>
          </p:cNvPr>
          <p:cNvSpPr/>
          <p:nvPr/>
        </p:nvSpPr>
        <p:spPr>
          <a:xfrm>
            <a:off x="590313" y="1157199"/>
            <a:ext cx="11244500" cy="501675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sz="2400" b="1" dirty="0"/>
              <a:t>Факторы уменьшающие воспроизводимость: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Неуправляемая случайность в данных или алгоритмах (40%) (</a:t>
            </a:r>
            <a:r>
              <a:rPr lang="ru-RU" sz="2400" dirty="0" err="1"/>
              <a:t>Random</a:t>
            </a:r>
            <a:r>
              <a:rPr lang="ru-RU" sz="2400" dirty="0"/>
              <a:t> </a:t>
            </a:r>
            <a:r>
              <a:rPr lang="ru-RU" sz="2400" dirty="0" err="1"/>
              <a:t>Seed</a:t>
            </a:r>
            <a:r>
              <a:rPr lang="ru-RU" sz="2400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Исходные данные измененные вручную, а не с помощью скриптов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Зависимость вывода и результатов от функций времени (13%)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Различия отображения на графиках (некорректное использование </a:t>
            </a:r>
            <a:r>
              <a:rPr lang="ru-RU" sz="2400" dirty="0" err="1"/>
              <a:t>matplotlib</a:t>
            </a:r>
            <a:r>
              <a:rPr lang="ru-RU" sz="2400" dirty="0"/>
              <a:t> в том числе) (52%)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Недоступны внешние данные (3%)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Различия в выводе чисел с плавающей запятой (3%)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Непостоянный порядок обхода словарей и др. контейнеров в </a:t>
            </a:r>
            <a:r>
              <a:rPr lang="ru-RU" sz="2400" dirty="0" err="1"/>
              <a:t>python</a:t>
            </a:r>
            <a:r>
              <a:rPr lang="ru-RU" sz="2400" dirty="0"/>
              <a:t> (4%)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Различия в среде исполнения (27%) </a:t>
            </a:r>
            <a:endParaRPr lang="en-US" sz="2400" spc="138" dirty="0">
              <a:solidFill>
                <a:srgbClr val="2D2E2C"/>
              </a:solidFill>
              <a:latin typeface="Cooper Hewitt"/>
            </a:endParaRPr>
          </a:p>
          <a:p>
            <a:endParaRPr lang="en-US" sz="2400" spc="138" dirty="0">
              <a:solidFill>
                <a:srgbClr val="2D2E2C"/>
              </a:solidFill>
              <a:latin typeface="Cooper Hewitt"/>
            </a:endParaRPr>
          </a:p>
          <a:p>
            <a:endParaRPr lang="en-US" sz="2400" spc="138" dirty="0">
              <a:solidFill>
                <a:srgbClr val="2D2E2C"/>
              </a:solidFill>
              <a:latin typeface="Cooper Hewitt"/>
            </a:endParaRPr>
          </a:p>
          <a:p>
            <a:endParaRPr lang="ru-RU" sz="3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9F4C1F8-ED9B-1691-6B11-2841C555B4DB}"/>
              </a:ext>
            </a:extLst>
          </p:cNvPr>
          <p:cNvSpPr/>
          <p:nvPr/>
        </p:nvSpPr>
        <p:spPr>
          <a:xfrm>
            <a:off x="2229542" y="234708"/>
            <a:ext cx="289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Воспроизводимость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98B7D-5C2A-0FAF-B5B5-30A4E96136ED}"/>
              </a:ext>
            </a:extLst>
          </p:cNvPr>
          <p:cNvSpPr txBox="1"/>
          <p:nvPr/>
        </p:nvSpPr>
        <p:spPr>
          <a:xfrm>
            <a:off x="6786563" y="1757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05924-A56E-BC75-B00B-1E77E5CE4014}"/>
              </a:ext>
            </a:extLst>
          </p:cNvPr>
          <p:cNvSpPr txBox="1"/>
          <p:nvPr/>
        </p:nvSpPr>
        <p:spPr>
          <a:xfrm>
            <a:off x="5772150" y="1543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26B03-12FE-76D6-FD5B-F36BB86764C4}"/>
              </a:ext>
            </a:extLst>
          </p:cNvPr>
          <p:cNvSpPr txBox="1"/>
          <p:nvPr/>
        </p:nvSpPr>
        <p:spPr>
          <a:xfrm>
            <a:off x="75695" y="5422963"/>
            <a:ext cx="115776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 </a:t>
            </a:r>
            <a:r>
              <a:rPr lang="ru-RU" sz="1600" dirty="0"/>
              <a:t>воспроизводимость экспериментов в </a:t>
            </a:r>
            <a:r>
              <a:rPr lang="ru-RU" sz="1600" dirty="0" err="1"/>
              <a:t>data</a:t>
            </a:r>
            <a:r>
              <a:rPr lang="ru-RU" sz="1600" dirty="0"/>
              <a:t> </a:t>
            </a:r>
            <a:r>
              <a:rPr lang="ru-RU" sz="1600" dirty="0" err="1"/>
              <a:t>science</a:t>
            </a:r>
            <a:r>
              <a:rPr lang="ru-RU" sz="1600" dirty="0"/>
              <a:t> </a:t>
            </a:r>
            <a:r>
              <a:rPr lang="ru-RU" sz="1600" dirty="0">
                <a:hlinkClick r:id="rId4"/>
              </a:rPr>
              <a:t>https://habr.com/ru/post/562262/</a:t>
            </a:r>
            <a:endParaRPr lang="ru-RU" sz="1600" dirty="0"/>
          </a:p>
          <a:p>
            <a:r>
              <a:rPr lang="en-US" sz="1600" dirty="0"/>
              <a:t>* Pimentel, João Felipe et al. “A Large-Scale Study About Quality and Reproducibility of </a:t>
            </a:r>
            <a:r>
              <a:rPr lang="en-US" sz="1600" dirty="0" err="1"/>
              <a:t>Jupyter</a:t>
            </a:r>
            <a:r>
              <a:rPr lang="en-US" sz="1600" dirty="0"/>
              <a:t> Notebooks.” 2019 IEEE/ACM 16th International Conference on Mining Software Repositories (MSR) (2019): 507-517.</a:t>
            </a:r>
            <a:endParaRPr lang="ru-RU" sz="1600" dirty="0"/>
          </a:p>
          <a:p>
            <a:r>
              <a:rPr lang="en-US" sz="1600" dirty="0"/>
              <a:t>*</a:t>
            </a:r>
            <a:r>
              <a:rPr lang="ru-RU" sz="1600" dirty="0"/>
              <a:t> </a:t>
            </a:r>
            <a:r>
              <a:rPr lang="en" sz="1600" b="0" i="1" dirty="0">
                <a:solidFill>
                  <a:srgbClr val="202122"/>
                </a:solidFill>
                <a:effectLst/>
              </a:rPr>
              <a:t>Fiona Fidler, John Wilcox.</a:t>
            </a:r>
            <a:r>
              <a:rPr lang="en" sz="1600" b="0" i="0" dirty="0">
                <a:solidFill>
                  <a:srgbClr val="202122"/>
                </a:solidFill>
                <a:effectLst/>
              </a:rPr>
              <a:t> </a:t>
            </a:r>
            <a:r>
              <a:rPr lang="en" sz="1600" b="0" i="0" u="none" strike="noStrike" dirty="0">
                <a:solidFill>
                  <a:srgbClr val="3366BB"/>
                </a:solidFill>
                <a:effectLst/>
                <a:hlinkClick r:id="rId5"/>
              </a:rPr>
              <a:t>Reproducibility of Scientific Results</a:t>
            </a:r>
            <a:r>
              <a:rPr lang="en" sz="1600" b="0" i="0" dirty="0">
                <a:solidFill>
                  <a:srgbClr val="202122"/>
                </a:solidFill>
                <a:effectLst/>
              </a:rPr>
              <a:t> // The Stanford Encyclopedia of Philosophy / Edward N. </a:t>
            </a:r>
            <a:r>
              <a:rPr lang="en" sz="1600" b="0" i="0" dirty="0" err="1">
                <a:solidFill>
                  <a:srgbClr val="202122"/>
                </a:solidFill>
                <a:effectLst/>
              </a:rPr>
              <a:t>Zalta</a:t>
            </a:r>
            <a:r>
              <a:rPr lang="en" sz="1600" b="0" i="0" dirty="0">
                <a:solidFill>
                  <a:srgbClr val="202122"/>
                </a:solidFill>
                <a:effectLst/>
              </a:rPr>
              <a:t>. — Metaphysics Research Lab, Stanford University, 2018.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59287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1BA181-485C-4DCE-97D4-92CBEF5F45CA}"/>
              </a:ext>
            </a:extLst>
          </p:cNvPr>
          <p:cNvSpPr/>
          <p:nvPr/>
        </p:nvSpPr>
        <p:spPr>
          <a:xfrm>
            <a:off x="590313" y="998324"/>
            <a:ext cx="11244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 </a:t>
            </a:r>
            <a:r>
              <a:rPr lang="ru-RU" sz="2400" dirty="0">
                <a:solidFill>
                  <a:srgbClr val="0070C0"/>
                </a:solidFill>
              </a:rPr>
              <a:t>Чем </a:t>
            </a:r>
            <a:r>
              <a:rPr lang="en-US" sz="2400" dirty="0" err="1">
                <a:solidFill>
                  <a:srgbClr val="0070C0"/>
                </a:solidFill>
              </a:rPr>
              <a:t>MLOps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ru-RU" sz="2400" dirty="0">
                <a:solidFill>
                  <a:srgbClr val="0070C0"/>
                </a:solidFill>
              </a:rPr>
              <a:t>в проектах машинного обучения отличается от </a:t>
            </a:r>
            <a:r>
              <a:rPr lang="en-US" sz="2400" dirty="0">
                <a:solidFill>
                  <a:srgbClr val="0070C0"/>
                </a:solidFill>
              </a:rPr>
              <a:t>DevOps </a:t>
            </a:r>
            <a:r>
              <a:rPr lang="ru-RU" sz="2400" dirty="0">
                <a:solidFill>
                  <a:srgbClr val="0070C0"/>
                </a:solidFill>
              </a:rPr>
              <a:t>в обычных проектах разработки ПО?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1269B6-4B13-4F0F-B536-997CA483BFDF}"/>
              </a:ext>
            </a:extLst>
          </p:cNvPr>
          <p:cNvSpPr/>
          <p:nvPr/>
        </p:nvSpPr>
        <p:spPr>
          <a:xfrm>
            <a:off x="590313" y="1749793"/>
            <a:ext cx="1124450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В проектах машинного обучения больше задач:</a:t>
            </a:r>
          </a:p>
          <a:p>
            <a:pPr marL="971550" lvl="2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ru-RU" sz="2400" dirty="0"/>
              <a:t>Анализ данных</a:t>
            </a:r>
          </a:p>
          <a:p>
            <a:pPr marL="971550" lvl="2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ru-RU" sz="2400" dirty="0"/>
              <a:t>Сбор и обработка данных</a:t>
            </a:r>
          </a:p>
          <a:p>
            <a:pPr marL="971550" lvl="2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ru-RU" sz="2400" dirty="0"/>
              <a:t>Проектирование модели</a:t>
            </a:r>
          </a:p>
          <a:p>
            <a:pPr marL="971550" lvl="2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ru-RU" sz="2400" dirty="0"/>
              <a:t>Обучение модели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Есть этапы которые требуется отдельно дополнительно автоматизировать (обработка и подготовка данных, обучение модели)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Больше объектов и артефактов (</a:t>
            </a:r>
            <a:r>
              <a:rPr lang="ru-RU" sz="2400" dirty="0" err="1"/>
              <a:t>датасеты</a:t>
            </a:r>
            <a:r>
              <a:rPr lang="ru-RU" sz="2400" dirty="0"/>
              <a:t>, конвейеры обработки данных, модели машинного обучения)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Есть другие роли в команде (инженеры </a:t>
            </a:r>
            <a:r>
              <a:rPr lang="en-US" sz="2400" dirty="0"/>
              <a:t>DE</a:t>
            </a:r>
            <a:r>
              <a:rPr lang="ru-RU" sz="2400" dirty="0"/>
              <a:t> и исследователи</a:t>
            </a:r>
            <a:r>
              <a:rPr lang="en-US" sz="2400" dirty="0"/>
              <a:t> DA</a:t>
            </a:r>
            <a:r>
              <a:rPr lang="ru-RU" sz="2400" dirty="0"/>
              <a:t> данных, инженеры</a:t>
            </a:r>
            <a:r>
              <a:rPr lang="en-US" sz="2400" dirty="0"/>
              <a:t> MLE</a:t>
            </a:r>
            <a:r>
              <a:rPr lang="ru-RU" sz="2400" dirty="0"/>
              <a:t> и разработчики</a:t>
            </a:r>
            <a:r>
              <a:rPr lang="en-US" sz="2400" dirty="0"/>
              <a:t> </a:t>
            </a:r>
            <a:r>
              <a:rPr lang="ru-RU" sz="2400" dirty="0"/>
              <a:t>ML</a:t>
            </a:r>
            <a:r>
              <a:rPr lang="en-US" sz="2400" dirty="0"/>
              <a:t>D </a:t>
            </a:r>
            <a:r>
              <a:rPr lang="en-US" sz="2400" dirty="0" err="1"/>
              <a:t>м</a:t>
            </a:r>
            <a:r>
              <a:rPr lang="ru-RU" sz="2400" dirty="0" err="1"/>
              <a:t>ашинного</a:t>
            </a:r>
            <a:r>
              <a:rPr lang="ru-RU" sz="2400" dirty="0"/>
              <a:t> обучения)</a:t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9F4C1F8-ED9B-1691-6B11-2841C555B4DB}"/>
              </a:ext>
            </a:extLst>
          </p:cNvPr>
          <p:cNvSpPr/>
          <p:nvPr/>
        </p:nvSpPr>
        <p:spPr>
          <a:xfrm>
            <a:off x="2229542" y="234708"/>
            <a:ext cx="288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Особенности </a:t>
            </a:r>
            <a:r>
              <a:rPr lang="ru-RU" sz="2400" b="1" dirty="0" err="1">
                <a:solidFill>
                  <a:srgbClr val="0070C0"/>
                </a:solidFill>
              </a:rPr>
              <a:t>M</a:t>
            </a:r>
            <a:r>
              <a:rPr lang="en-US" sz="2400" b="1" dirty="0" err="1">
                <a:solidFill>
                  <a:srgbClr val="0070C0"/>
                </a:solidFill>
              </a:rPr>
              <a:t>LOps</a:t>
            </a:r>
            <a:endParaRPr lang="ru-RU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84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774967" imgH="470848" progId="CorelDraw.Graphic.22">
                  <p:embed/>
                </p:oleObj>
              </mc:Choice>
              <mc:Fallback>
                <p:oleObj name="CorelDRAW" r:id="rId3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3368192-FF11-492F-B603-9EB75AD4FDA5}"/>
              </a:ext>
            </a:extLst>
          </p:cNvPr>
          <p:cNvSpPr/>
          <p:nvPr/>
        </p:nvSpPr>
        <p:spPr>
          <a:xfrm>
            <a:off x="473750" y="950825"/>
            <a:ext cx="11244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rgbClr val="0070C0"/>
                </a:solidFill>
              </a:rPr>
              <a:t>Цель </a:t>
            </a:r>
            <a:r>
              <a:rPr lang="en-US" sz="2400" b="1" dirty="0">
                <a:solidFill>
                  <a:srgbClr val="0070C0"/>
                </a:solidFill>
              </a:rPr>
              <a:t>IT</a:t>
            </a:r>
            <a:r>
              <a:rPr lang="ru-RU" sz="2400" b="1" dirty="0">
                <a:solidFill>
                  <a:srgbClr val="0070C0"/>
                </a:solidFill>
              </a:rPr>
              <a:t> проекта</a:t>
            </a:r>
            <a:r>
              <a:rPr lang="en-US" sz="2400" b="1" dirty="0">
                <a:solidFill>
                  <a:srgbClr val="313131"/>
                </a:solidFill>
              </a:rPr>
              <a:t> </a:t>
            </a:r>
            <a:r>
              <a:rPr lang="ru-RU" sz="2400" dirty="0">
                <a:solidFill>
                  <a:srgbClr val="313131"/>
                </a:solidFill>
              </a:rPr>
              <a:t>—</a:t>
            </a:r>
            <a:r>
              <a:rPr lang="en-US" sz="2400" dirty="0">
                <a:solidFill>
                  <a:srgbClr val="313131"/>
                </a:solidFill>
              </a:rPr>
              <a:t> </a:t>
            </a:r>
            <a:r>
              <a:rPr lang="ru-RU" sz="2400" dirty="0">
                <a:solidFill>
                  <a:srgbClr val="313131"/>
                </a:solidFill>
              </a:rPr>
              <a:t>как можно </a:t>
            </a:r>
            <a:r>
              <a:rPr lang="ru-RU" sz="2400" b="1" dirty="0">
                <a:solidFill>
                  <a:srgbClr val="313131"/>
                </a:solidFill>
              </a:rPr>
              <a:t>быстрее</a:t>
            </a:r>
            <a:r>
              <a:rPr lang="ru-RU" sz="2400" dirty="0">
                <a:solidFill>
                  <a:srgbClr val="313131"/>
                </a:solidFill>
              </a:rPr>
              <a:t> предоставить</a:t>
            </a:r>
            <a:r>
              <a:rPr lang="en-US" sz="2400" dirty="0">
                <a:solidFill>
                  <a:srgbClr val="313131"/>
                </a:solidFill>
              </a:rPr>
              <a:t> </a:t>
            </a:r>
            <a:r>
              <a:rPr lang="ru-RU" sz="2400" dirty="0">
                <a:solidFill>
                  <a:srgbClr val="313131"/>
                </a:solidFill>
              </a:rPr>
              <a:t>клиенту</a:t>
            </a:r>
            <a:r>
              <a:rPr lang="en-US" sz="2400" dirty="0">
                <a:solidFill>
                  <a:srgbClr val="313131"/>
                </a:solidFill>
              </a:rPr>
              <a:t> </a:t>
            </a:r>
            <a:r>
              <a:rPr lang="ru-RU" sz="2400" b="1" dirty="0">
                <a:solidFill>
                  <a:srgbClr val="313131"/>
                </a:solidFill>
              </a:rPr>
              <a:t>ценность</a:t>
            </a:r>
            <a:r>
              <a:rPr lang="ru-RU" sz="2400" dirty="0">
                <a:solidFill>
                  <a:srgbClr val="313131"/>
                </a:solidFill>
              </a:rPr>
              <a:t>. Как следствие, в технологии сборки и развертывания программного продукта были выделены фазы автоматизации, позволяющие существенно упростить и ускорить процесс. Эти фазы – </a:t>
            </a:r>
            <a:r>
              <a:rPr lang="en-US" sz="2400" dirty="0">
                <a:solidFill>
                  <a:srgbClr val="313131"/>
                </a:solidFill>
              </a:rPr>
              <a:t>CI/CD/CT. </a:t>
            </a:r>
            <a:r>
              <a:rPr lang="ru-RU" sz="2400" dirty="0">
                <a:solidFill>
                  <a:srgbClr val="313131"/>
                </a:solidFill>
              </a:rPr>
              <a:t>О них мы будем говорить в рамках нашего курса.  </a:t>
            </a:r>
            <a:endParaRPr lang="ru-RU" sz="240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1AF2CB0-0028-19C1-B96E-5D0938A15B94}"/>
              </a:ext>
            </a:extLst>
          </p:cNvPr>
          <p:cNvSpPr/>
          <p:nvPr/>
        </p:nvSpPr>
        <p:spPr>
          <a:xfrm>
            <a:off x="9877148" y="3818603"/>
            <a:ext cx="1761893" cy="15654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Ценность</a:t>
            </a:r>
          </a:p>
          <a:p>
            <a:pPr algn="ctr"/>
            <a:r>
              <a:rPr lang="ru-RU" dirty="0"/>
              <a:t>(</a:t>
            </a:r>
            <a:r>
              <a:rPr lang="ru-RU" dirty="0" err="1"/>
              <a:t>v</a:t>
            </a:r>
            <a:r>
              <a:rPr lang="en-US" dirty="0" err="1"/>
              <a:t>alue</a:t>
            </a:r>
            <a:r>
              <a:rPr lang="ru-RU" dirty="0"/>
              <a:t>)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041A580-FB77-8F8F-3B72-1B6FE119E592}"/>
              </a:ext>
            </a:extLst>
          </p:cNvPr>
          <p:cNvSpPr/>
          <p:nvPr/>
        </p:nvSpPr>
        <p:spPr>
          <a:xfrm>
            <a:off x="4761571" y="5032308"/>
            <a:ext cx="1873405" cy="15654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Гарантии</a:t>
            </a:r>
          </a:p>
          <a:p>
            <a:pPr algn="ctr"/>
            <a:r>
              <a:rPr lang="ru-RU" dirty="0"/>
              <a:t>(</a:t>
            </a:r>
            <a:r>
              <a:rPr lang="en-US" dirty="0"/>
              <a:t>warranty</a:t>
            </a:r>
            <a:r>
              <a:rPr lang="ru-RU" dirty="0"/>
              <a:t>)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909A601-361F-B912-9DE0-A57EB793905D}"/>
              </a:ext>
            </a:extLst>
          </p:cNvPr>
          <p:cNvSpPr/>
          <p:nvPr/>
        </p:nvSpPr>
        <p:spPr>
          <a:xfrm>
            <a:off x="4680679" y="2644550"/>
            <a:ext cx="1951464" cy="15654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Полезность</a:t>
            </a:r>
          </a:p>
          <a:p>
            <a:pPr algn="ctr"/>
            <a:r>
              <a:rPr lang="ru-RU" dirty="0"/>
              <a:t>(</a:t>
            </a:r>
            <a:r>
              <a:rPr lang="ru-RU" dirty="0" err="1"/>
              <a:t>u</a:t>
            </a:r>
            <a:r>
              <a:rPr lang="en-US" dirty="0" err="1"/>
              <a:t>tility</a:t>
            </a:r>
            <a:r>
              <a:rPr lang="ru-RU" dirty="0"/>
              <a:t>)</a:t>
            </a:r>
          </a:p>
        </p:txBody>
      </p:sp>
      <p:sp>
        <p:nvSpPr>
          <p:cNvPr id="5" name="Задержка 4">
            <a:extLst>
              <a:ext uri="{FF2B5EF4-FFF2-40B4-BE49-F238E27FC236}">
                <a16:creationId xmlns:a16="http://schemas.microsoft.com/office/drawing/2014/main" id="{3CDC9A0E-D81A-BC65-6B8A-9EB4E192BEC0}"/>
              </a:ext>
            </a:extLst>
          </p:cNvPr>
          <p:cNvSpPr/>
          <p:nvPr/>
        </p:nvSpPr>
        <p:spPr>
          <a:xfrm>
            <a:off x="7964714" y="4058842"/>
            <a:ext cx="1081668" cy="1141657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&amp;</a:t>
            </a:r>
          </a:p>
        </p:txBody>
      </p:sp>
      <p:sp>
        <p:nvSpPr>
          <p:cNvPr id="7" name="Задержка 6">
            <a:extLst>
              <a:ext uri="{FF2B5EF4-FFF2-40B4-BE49-F238E27FC236}">
                <a16:creationId xmlns:a16="http://schemas.microsoft.com/office/drawing/2014/main" id="{059B79E0-75E6-32A8-D843-462CFA1B0BAB}"/>
              </a:ext>
            </a:extLst>
          </p:cNvPr>
          <p:cNvSpPr/>
          <p:nvPr/>
        </p:nvSpPr>
        <p:spPr>
          <a:xfrm>
            <a:off x="2748777" y="5261259"/>
            <a:ext cx="1081668" cy="1141657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&amp;</a:t>
            </a:r>
          </a:p>
        </p:txBody>
      </p:sp>
      <p:sp>
        <p:nvSpPr>
          <p:cNvPr id="9" name="Ручное управление 8">
            <a:extLst>
              <a:ext uri="{FF2B5EF4-FFF2-40B4-BE49-F238E27FC236}">
                <a16:creationId xmlns:a16="http://schemas.microsoft.com/office/drawing/2014/main" id="{0E1A249B-9702-CD55-D2FC-27CDA4349318}"/>
              </a:ext>
            </a:extLst>
          </p:cNvPr>
          <p:cNvSpPr/>
          <p:nvPr/>
        </p:nvSpPr>
        <p:spPr>
          <a:xfrm rot="16200000">
            <a:off x="2906346" y="3108184"/>
            <a:ext cx="911492" cy="657925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1" name="Соединительная линия уступом 10">
            <a:extLst>
              <a:ext uri="{FF2B5EF4-FFF2-40B4-BE49-F238E27FC236}">
                <a16:creationId xmlns:a16="http://schemas.microsoft.com/office/drawing/2014/main" id="{19FFA1C7-F303-4CAA-E553-447ECC0890FF}"/>
              </a:ext>
            </a:extLst>
          </p:cNvPr>
          <p:cNvCxnSpPr>
            <a:stCxn id="4" idx="6"/>
          </p:cNvCxnSpPr>
          <p:nvPr/>
        </p:nvCxnSpPr>
        <p:spPr>
          <a:xfrm>
            <a:off x="6632143" y="3427252"/>
            <a:ext cx="1371600" cy="7827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2">
            <a:extLst>
              <a:ext uri="{FF2B5EF4-FFF2-40B4-BE49-F238E27FC236}">
                <a16:creationId xmlns:a16="http://schemas.microsoft.com/office/drawing/2014/main" id="{3E452AC5-EA62-95CF-99E7-BA1C6FD2BDEE}"/>
              </a:ext>
            </a:extLst>
          </p:cNvPr>
          <p:cNvCxnSpPr>
            <a:stCxn id="3" idx="6"/>
          </p:cNvCxnSpPr>
          <p:nvPr/>
        </p:nvCxnSpPr>
        <p:spPr>
          <a:xfrm flipV="1">
            <a:off x="6634976" y="5049386"/>
            <a:ext cx="1371600" cy="765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4201E6BB-9A17-FD95-7C4D-EAC0FB6F0696}"/>
              </a:ext>
            </a:extLst>
          </p:cNvPr>
          <p:cNvCxnSpPr>
            <a:stCxn id="5" idx="3"/>
          </p:cNvCxnSpPr>
          <p:nvPr/>
        </p:nvCxnSpPr>
        <p:spPr>
          <a:xfrm flipV="1">
            <a:off x="9046382" y="4629670"/>
            <a:ext cx="78058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08966B-B6EF-30D2-C68C-4E1D04F877E5}"/>
              </a:ext>
            </a:extLst>
          </p:cNvPr>
          <p:cNvSpPr txBox="1"/>
          <p:nvPr/>
        </p:nvSpPr>
        <p:spPr>
          <a:xfrm>
            <a:off x="3151023" y="325248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V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2AA3995-51C2-AB09-C311-52CA24E2F0D9}"/>
              </a:ext>
            </a:extLst>
          </p:cNvPr>
          <p:cNvCxnSpPr>
            <a:stCxn id="7" idx="3"/>
            <a:endCxn id="3" idx="2"/>
          </p:cNvCxnSpPr>
          <p:nvPr/>
        </p:nvCxnSpPr>
        <p:spPr>
          <a:xfrm flipV="1">
            <a:off x="3830445" y="5815010"/>
            <a:ext cx="931126" cy="1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02CA81-72AE-0D6D-569C-4B6430DEF22A}"/>
              </a:ext>
            </a:extLst>
          </p:cNvPr>
          <p:cNvSpPr txBox="1"/>
          <p:nvPr/>
        </p:nvSpPr>
        <p:spPr>
          <a:xfrm>
            <a:off x="658451" y="2793420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Производительность</a:t>
            </a:r>
          </a:p>
          <a:p>
            <a:r>
              <a:rPr lang="ru-RU" dirty="0"/>
              <a:t>(</a:t>
            </a:r>
            <a:r>
              <a:rPr lang="ru-RU" dirty="0" err="1"/>
              <a:t>p</a:t>
            </a:r>
            <a:r>
              <a:rPr lang="en-US" dirty="0" err="1"/>
              <a:t>erformance</a:t>
            </a:r>
            <a:r>
              <a:rPr lang="en-US" dirty="0"/>
              <a:t>)</a:t>
            </a:r>
          </a:p>
          <a:p>
            <a:r>
              <a:rPr lang="ru-RU" dirty="0">
                <a:solidFill>
                  <a:srgbClr val="0070C0"/>
                </a:solidFill>
              </a:rPr>
              <a:t>Снятие ограничений</a:t>
            </a:r>
          </a:p>
          <a:p>
            <a:r>
              <a:rPr lang="ru-RU" dirty="0"/>
              <a:t>(</a:t>
            </a:r>
            <a:r>
              <a:rPr lang="ru-RU" dirty="0" err="1"/>
              <a:t>r</a:t>
            </a:r>
            <a:r>
              <a:rPr lang="en-US" dirty="0" err="1"/>
              <a:t>emove</a:t>
            </a:r>
            <a:r>
              <a:rPr lang="en-US" dirty="0"/>
              <a:t> constraints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6489C-B1C8-4A26-5C62-166578284266}"/>
              </a:ext>
            </a:extLst>
          </p:cNvPr>
          <p:cNvSpPr txBox="1"/>
          <p:nvPr/>
        </p:nvSpPr>
        <p:spPr>
          <a:xfrm>
            <a:off x="802128" y="4491623"/>
            <a:ext cx="17299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Д</a:t>
            </a:r>
            <a:r>
              <a:rPr lang="ru-RU" dirty="0" err="1">
                <a:solidFill>
                  <a:srgbClr val="0070C0"/>
                </a:solidFill>
              </a:rPr>
              <a:t>оступность</a:t>
            </a:r>
            <a:endParaRPr lang="ru-RU" dirty="0">
              <a:solidFill>
                <a:srgbClr val="0070C0"/>
              </a:solidFill>
            </a:endParaRPr>
          </a:p>
          <a:p>
            <a:r>
              <a:rPr lang="ru-RU" dirty="0"/>
              <a:t>(</a:t>
            </a:r>
            <a:r>
              <a:rPr lang="en-US" dirty="0"/>
              <a:t>availability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>
                <a:solidFill>
                  <a:srgbClr val="0070C0"/>
                </a:solidFill>
              </a:rPr>
              <a:t>Мощность</a:t>
            </a:r>
          </a:p>
          <a:p>
            <a:r>
              <a:rPr lang="en-US" dirty="0"/>
              <a:t>(capacity)</a:t>
            </a:r>
            <a:endParaRPr lang="ru-RU" dirty="0"/>
          </a:p>
          <a:p>
            <a:r>
              <a:rPr lang="ru-RU" dirty="0">
                <a:solidFill>
                  <a:srgbClr val="0070C0"/>
                </a:solidFill>
              </a:rPr>
              <a:t>Непрерывность</a:t>
            </a:r>
          </a:p>
          <a:p>
            <a:r>
              <a:rPr lang="en-US" dirty="0"/>
              <a:t>(continuous)</a:t>
            </a:r>
            <a:endParaRPr lang="ru-RU" dirty="0"/>
          </a:p>
          <a:p>
            <a:r>
              <a:rPr lang="ru-RU" dirty="0">
                <a:solidFill>
                  <a:srgbClr val="0070C0"/>
                </a:solidFill>
              </a:rPr>
              <a:t>Безопасность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(security)</a:t>
            </a:r>
            <a:endParaRPr lang="ru-RU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8291E11-25F0-2FE6-8F6F-9542E629CEA3}"/>
              </a:ext>
            </a:extLst>
          </p:cNvPr>
          <p:cNvCxnSpPr>
            <a:stCxn id="9" idx="2"/>
            <a:endCxn id="4" idx="2"/>
          </p:cNvCxnSpPr>
          <p:nvPr/>
        </p:nvCxnSpPr>
        <p:spPr>
          <a:xfrm flipV="1">
            <a:off x="3691055" y="3427252"/>
            <a:ext cx="989624" cy="9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980F23E-A0D9-E6D6-6CC9-F38F857B095A}"/>
              </a:ext>
            </a:extLst>
          </p:cNvPr>
          <p:cNvSpPr/>
          <p:nvPr/>
        </p:nvSpPr>
        <p:spPr>
          <a:xfrm>
            <a:off x="2229542" y="234708"/>
            <a:ext cx="898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Value</a:t>
            </a:r>
            <a:endParaRPr lang="ru-RU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1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78E6E2-B018-3BE9-0062-5C45E70FFCA7}"/>
              </a:ext>
            </a:extLst>
          </p:cNvPr>
          <p:cNvSpPr/>
          <p:nvPr/>
        </p:nvSpPr>
        <p:spPr>
          <a:xfrm>
            <a:off x="2229542" y="234708"/>
            <a:ext cx="4912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Особенности </a:t>
            </a:r>
            <a:r>
              <a:rPr lang="ru-RU" sz="2400" b="1" dirty="0" err="1">
                <a:solidFill>
                  <a:srgbClr val="0070C0"/>
                </a:solidFill>
              </a:rPr>
              <a:t>M</a:t>
            </a:r>
            <a:r>
              <a:rPr lang="en-US" sz="2400" b="1" dirty="0" err="1">
                <a:solidFill>
                  <a:srgbClr val="0070C0"/>
                </a:solidFill>
              </a:rPr>
              <a:t>LOps</a:t>
            </a:r>
            <a:r>
              <a:rPr lang="ru-RU" sz="2400" b="1" dirty="0">
                <a:solidFill>
                  <a:srgbClr val="0070C0"/>
                </a:solidFill>
              </a:rPr>
              <a:t> Дата-продукта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FDC650-1B5F-A3C8-8011-3D554535F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6" y="1001712"/>
            <a:ext cx="10138877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77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774967" imgH="470848" progId="CorelDraw.Graphic.22">
                  <p:embed/>
                </p:oleObj>
              </mc:Choice>
              <mc:Fallback>
                <p:oleObj name="CorelDRAW" r:id="rId3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D31B3F-401B-4C39-ACB7-4DFF605EC5C8}"/>
              </a:ext>
            </a:extLst>
          </p:cNvPr>
          <p:cNvSpPr/>
          <p:nvPr/>
        </p:nvSpPr>
        <p:spPr>
          <a:xfrm>
            <a:off x="514113" y="1204182"/>
            <a:ext cx="112445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>
                <a:solidFill>
                  <a:srgbClr val="0070C0"/>
                </a:solidFill>
              </a:rPr>
              <a:t>На этапе разработки дата</a:t>
            </a:r>
            <a:r>
              <a:rPr lang="en-US" sz="2000" dirty="0">
                <a:solidFill>
                  <a:srgbClr val="0070C0"/>
                </a:solidFill>
              </a:rPr>
              <a:t>-</a:t>
            </a:r>
            <a:r>
              <a:rPr lang="ru-RU" sz="2000" dirty="0">
                <a:solidFill>
                  <a:srgbClr val="0070C0"/>
                </a:solidFill>
              </a:rPr>
              <a:t>продукта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(</a:t>
            </a:r>
            <a:r>
              <a:rPr lang="ru-RU" sz="2000" dirty="0" err="1">
                <a:solidFill>
                  <a:srgbClr val="0070C0"/>
                </a:solidFill>
              </a:rPr>
              <a:t>d</a:t>
            </a:r>
            <a:r>
              <a:rPr lang="en-US" sz="2000" dirty="0" err="1">
                <a:solidFill>
                  <a:srgbClr val="0070C0"/>
                </a:solidFill>
              </a:rPr>
              <a:t>esign</a:t>
            </a:r>
            <a:r>
              <a:rPr lang="ru-RU" sz="2000" dirty="0">
                <a:solidFill>
                  <a:srgbClr val="0070C0"/>
                </a:solidFill>
              </a:rPr>
              <a:t>) решаются задачи: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Определение </a:t>
            </a:r>
            <a:r>
              <a:rPr lang="en-US" sz="2000" dirty="0" err="1"/>
              <a:t>б</a:t>
            </a:r>
            <a:r>
              <a:rPr lang="ru-RU" sz="2000" dirty="0" err="1"/>
              <a:t>изнес</a:t>
            </a:r>
            <a:r>
              <a:rPr lang="ru-RU" sz="2000" dirty="0"/>
              <a:t>-требований заказчика;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Анализ сценариев использования и их выгод для заказчика;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Определение источников данных, их качества и доступности.</a:t>
            </a:r>
          </a:p>
          <a:p>
            <a:pPr>
              <a:spcBef>
                <a:spcPts val="600"/>
              </a:spcBef>
            </a:pPr>
            <a:r>
              <a:rPr lang="ru-RU" sz="2000" dirty="0">
                <a:solidFill>
                  <a:srgbClr val="0070C0"/>
                </a:solidFill>
              </a:rPr>
              <a:t>На этапе разработки модели машинного обучения</a:t>
            </a:r>
            <a:r>
              <a:rPr lang="en-US" sz="2000" dirty="0">
                <a:solidFill>
                  <a:srgbClr val="0070C0"/>
                </a:solidFill>
              </a:rPr>
              <a:t> (</a:t>
            </a:r>
            <a:r>
              <a:rPr lang="ru-RU" sz="2000" dirty="0" err="1">
                <a:solidFill>
                  <a:srgbClr val="0070C0"/>
                </a:solidFill>
              </a:rPr>
              <a:t>m</a:t>
            </a:r>
            <a:r>
              <a:rPr lang="en-US" sz="2000" dirty="0" err="1">
                <a:solidFill>
                  <a:srgbClr val="0070C0"/>
                </a:solidFill>
              </a:rPr>
              <a:t>odel</a:t>
            </a:r>
            <a:r>
              <a:rPr lang="en-US" sz="2000" dirty="0">
                <a:solidFill>
                  <a:srgbClr val="0070C0"/>
                </a:solidFill>
              </a:rPr>
              <a:t> development)</a:t>
            </a:r>
            <a:r>
              <a:rPr lang="ru-RU" sz="2000" dirty="0">
                <a:solidFill>
                  <a:srgbClr val="0070C0"/>
                </a:solidFill>
              </a:rPr>
              <a:t> решаются задачи: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Работа с данными</a:t>
            </a:r>
            <a:r>
              <a:rPr lang="en-US" sz="2000" dirty="0"/>
              <a:t>;</a:t>
            </a:r>
            <a:r>
              <a:rPr lang="ru-RU" sz="2000" dirty="0"/>
              <a:t> обработка</a:t>
            </a:r>
            <a:r>
              <a:rPr lang="en-US" sz="2000" dirty="0"/>
              <a:t>;</a:t>
            </a:r>
            <a:r>
              <a:rPr lang="ru-RU" sz="2000" dirty="0"/>
              <a:t> выделение признаков</a:t>
            </a:r>
            <a:r>
              <a:rPr lang="en-US" sz="2000" dirty="0"/>
              <a:t> (feature)</a:t>
            </a:r>
            <a:r>
              <a:rPr lang="ru-RU" sz="2000" dirty="0"/>
              <a:t>, очистка, наладка процесса </a:t>
            </a:r>
            <a:r>
              <a:rPr lang="en-US" sz="2000" dirty="0"/>
              <a:t>ETL</a:t>
            </a:r>
            <a:r>
              <a:rPr lang="ru-RU" sz="2000" dirty="0"/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О</a:t>
            </a:r>
            <a:r>
              <a:rPr lang="ru-RU" sz="2000" dirty="0" err="1"/>
              <a:t>бзор</a:t>
            </a:r>
            <a:r>
              <a:rPr lang="ru-RU" sz="2000" dirty="0"/>
              <a:t> существующих решений</a:t>
            </a:r>
            <a:r>
              <a:rPr lang="en-US" sz="2000" dirty="0"/>
              <a:t>;</a:t>
            </a:r>
            <a:r>
              <a:rPr lang="ru-RU" sz="2000" dirty="0"/>
              <a:t> установка</a:t>
            </a:r>
            <a:r>
              <a:rPr lang="en-US" sz="2000" dirty="0"/>
              <a:t> </a:t>
            </a:r>
            <a:r>
              <a:rPr lang="en-US" sz="2000" dirty="0" err="1"/>
              <a:t>и</a:t>
            </a:r>
            <a:r>
              <a:rPr lang="ru-RU" sz="2000" dirty="0"/>
              <a:t>сходного уровня (</a:t>
            </a:r>
            <a:r>
              <a:rPr lang="ru-RU" sz="2000" dirty="0" err="1"/>
              <a:t>b</a:t>
            </a:r>
            <a:r>
              <a:rPr lang="en-US" sz="2000" dirty="0" err="1"/>
              <a:t>aseline</a:t>
            </a:r>
            <a:r>
              <a:rPr lang="ru-RU" sz="2000" dirty="0"/>
              <a:t>)</a:t>
            </a:r>
            <a:r>
              <a:rPr lang="en-US" sz="2000" dirty="0"/>
              <a:t>;</a:t>
            </a:r>
            <a:r>
              <a:rPr lang="ru-RU" sz="2000" dirty="0"/>
              <a:t> </a:t>
            </a:r>
            <a:r>
              <a:rPr lang="en-US" sz="2000" dirty="0" err="1"/>
              <a:t>р</a:t>
            </a:r>
            <a:r>
              <a:rPr lang="ru-RU" sz="2000" dirty="0" err="1"/>
              <a:t>азработка</a:t>
            </a:r>
            <a:r>
              <a:rPr lang="ru-RU" sz="2000" dirty="0"/>
              <a:t> модели;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Тестирование и валидация модели;</a:t>
            </a:r>
            <a:r>
              <a:rPr lang="en-US" sz="2000" dirty="0"/>
              <a:t> </a:t>
            </a:r>
            <a:r>
              <a:rPr lang="en-US" sz="2000" dirty="0" err="1"/>
              <a:t>р</a:t>
            </a:r>
            <a:r>
              <a:rPr lang="ru-RU" sz="2000" dirty="0" err="1"/>
              <a:t>азработка</a:t>
            </a:r>
            <a:r>
              <a:rPr lang="ru-RU" sz="2000" dirty="0"/>
              <a:t> </a:t>
            </a:r>
            <a:r>
              <a:rPr lang="ru-RU" sz="2000" dirty="0" err="1"/>
              <a:t>валидационного</a:t>
            </a:r>
            <a:r>
              <a:rPr lang="ru-RU" sz="2000" dirty="0"/>
              <a:t> </a:t>
            </a:r>
            <a:r>
              <a:rPr lang="ru-RU" sz="2000" dirty="0" err="1"/>
              <a:t>конвера</a:t>
            </a:r>
            <a:r>
              <a:rPr lang="ru-RU" sz="2000" dirty="0"/>
              <a:t> (</a:t>
            </a:r>
            <a:r>
              <a:rPr lang="en-US" sz="2000" dirty="0"/>
              <a:t>model benchmark</a:t>
            </a:r>
            <a:r>
              <a:rPr lang="ru-RU" sz="2000" dirty="0"/>
              <a:t> </a:t>
            </a:r>
            <a:r>
              <a:rPr lang="ru-RU" sz="2000" dirty="0" err="1"/>
              <a:t>p</a:t>
            </a:r>
            <a:r>
              <a:rPr lang="en-US" sz="2000" dirty="0" err="1"/>
              <a:t>ipeline</a:t>
            </a:r>
            <a:r>
              <a:rPr lang="ru-RU" sz="2000" dirty="0"/>
              <a:t>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rgbClr val="0070C0"/>
                </a:solidFill>
              </a:rPr>
              <a:t>На этапе эксплуатации модели машинного обучения решаются задачи: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Развертывание модели как сервиса;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Организация конвейера CI/CD;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Мониторинг и </a:t>
            </a:r>
            <a:r>
              <a:rPr lang="ru-RU" sz="2000" dirty="0" err="1"/>
              <a:t>алертинг</a:t>
            </a:r>
            <a:r>
              <a:rPr lang="ru-RU" sz="2000" dirty="0"/>
              <a:t> (</a:t>
            </a:r>
            <a:r>
              <a:rPr lang="ru-RU" sz="2000" dirty="0" err="1"/>
              <a:t>триггеринг</a:t>
            </a:r>
            <a:r>
              <a:rPr lang="ru-RU" sz="2000" dirty="0"/>
              <a:t> событий).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D9C9E5-786A-43A6-B811-84DAD2F31FEA}"/>
              </a:ext>
            </a:extLst>
          </p:cNvPr>
          <p:cNvSpPr/>
          <p:nvPr/>
        </p:nvSpPr>
        <p:spPr>
          <a:xfrm>
            <a:off x="818912" y="39352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3DA6F1-C6DC-0402-D7DC-4CF59600A062}"/>
              </a:ext>
            </a:extLst>
          </p:cNvPr>
          <p:cNvSpPr/>
          <p:nvPr/>
        </p:nvSpPr>
        <p:spPr>
          <a:xfrm>
            <a:off x="2229542" y="234708"/>
            <a:ext cx="288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Особенности </a:t>
            </a:r>
            <a:r>
              <a:rPr lang="ru-RU" sz="2400" b="1" dirty="0" err="1">
                <a:solidFill>
                  <a:srgbClr val="0070C0"/>
                </a:solidFill>
              </a:rPr>
              <a:t>M</a:t>
            </a:r>
            <a:r>
              <a:rPr lang="en-US" sz="2400" b="1" dirty="0" err="1">
                <a:solidFill>
                  <a:srgbClr val="0070C0"/>
                </a:solidFill>
              </a:rPr>
              <a:t>LOps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8" name="Picture 2" descr="Data Engineers are not just technology experts | by Alina GHERMAN | Towards  Data Science">
            <a:extLst>
              <a:ext uri="{FF2B5EF4-FFF2-40B4-BE49-F238E27FC236}">
                <a16:creationId xmlns:a16="http://schemas.microsoft.com/office/drawing/2014/main" id="{4B0A2624-B908-7D90-8BE4-FBF3A982D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30" y="1075595"/>
            <a:ext cx="3738883" cy="184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Georgia School Tests ID Badge Crisis Alert Program -- Campus Security &amp;  Life Safety">
            <a:extLst>
              <a:ext uri="{FF2B5EF4-FFF2-40B4-BE49-F238E27FC236}">
                <a16:creationId xmlns:a16="http://schemas.microsoft.com/office/drawing/2014/main" id="{37283FBE-A998-6E2F-D8D8-5485A0FA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458" y="5478862"/>
            <a:ext cx="2221825" cy="119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580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290204"/>
              </p:ext>
            </p:extLst>
          </p:nvPr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6F0A9E3-4F57-4B2D-8704-C618EEE9609B}"/>
              </a:ext>
            </a:extLst>
          </p:cNvPr>
          <p:cNvSpPr/>
          <p:nvPr/>
        </p:nvSpPr>
        <p:spPr>
          <a:xfrm>
            <a:off x="590313" y="1083314"/>
            <a:ext cx="11244500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400" b="1" dirty="0">
                <a:solidFill>
                  <a:srgbClr val="0070C0"/>
                </a:solidFill>
                <a:latin typeface="+mj-lt"/>
              </a:rPr>
              <a:t>Отличия от обычной разработки ПО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Основная причина состоит в том, что основой </a:t>
            </a:r>
            <a:r>
              <a:rPr lang="en-US" sz="2000" dirty="0" err="1"/>
              <a:t>д</a:t>
            </a:r>
            <a:r>
              <a:rPr lang="ru-RU" sz="2000" dirty="0" err="1"/>
              <a:t>ата</a:t>
            </a:r>
            <a:r>
              <a:rPr lang="ru-RU" sz="2000" dirty="0"/>
              <a:t>-продукта является </a:t>
            </a:r>
            <a:r>
              <a:rPr lang="ru-RU" sz="2000" b="1" dirty="0"/>
              <a:t>эксперимент</a:t>
            </a:r>
            <a:r>
              <a:rPr lang="ru-RU" sz="2000" dirty="0"/>
              <a:t> для построения модели.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Используется обучающий </a:t>
            </a:r>
            <a:r>
              <a:rPr lang="ru-RU" sz="2000" dirty="0" err="1"/>
              <a:t>датасет</a:t>
            </a:r>
            <a:r>
              <a:rPr lang="ru-RU" sz="2000" dirty="0"/>
              <a:t> для обучения.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Разрабатывается система, которая будет способна делать выводы на основе изучения этого </a:t>
            </a:r>
            <a:r>
              <a:rPr lang="ru-RU" sz="2000" dirty="0" err="1"/>
              <a:t>датасета</a:t>
            </a:r>
            <a:r>
              <a:rPr lang="ru-RU" sz="2000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Построенная модель должна хорошо работать не только на тренировочном </a:t>
            </a:r>
            <a:r>
              <a:rPr lang="ru-RU" sz="2000" dirty="0" err="1"/>
              <a:t>датасете</a:t>
            </a:r>
            <a:r>
              <a:rPr lang="ru-RU" sz="2000" dirty="0"/>
              <a:t>, но и в реальной среде эксплуатации, на реальных данных.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Эти данные имеют свойство меняться со временем, поскольку в технологических процессах нет ничего постоянного.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Как следствие, эффективность даже самой лучшей модели машинного обучения начинает ухудшаться практически сразу после вывода её в эксплуатацию.</a:t>
            </a:r>
            <a:endParaRPr lang="en-US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rgbClr val="222222"/>
                </a:solidFill>
              </a:rPr>
              <a:t>В итоге, ключевой задачей проекта машинного обучения становится построение конвейера, обеспечивающего обучение, интеграцию, развертывание, мониторинг проекта машинного обучения.</a:t>
            </a:r>
            <a:endParaRPr lang="ru-RU" sz="2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CC84E3C-512B-B672-B014-C90699AC1259}"/>
              </a:ext>
            </a:extLst>
          </p:cNvPr>
          <p:cNvSpPr/>
          <p:nvPr/>
        </p:nvSpPr>
        <p:spPr>
          <a:xfrm>
            <a:off x="2229542" y="234708"/>
            <a:ext cx="288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Особенности </a:t>
            </a:r>
            <a:r>
              <a:rPr lang="ru-RU" sz="2400" b="1" dirty="0" err="1">
                <a:solidFill>
                  <a:srgbClr val="0070C0"/>
                </a:solidFill>
              </a:rPr>
              <a:t>M</a:t>
            </a:r>
            <a:r>
              <a:rPr lang="en-US" sz="2400" b="1" dirty="0" err="1">
                <a:solidFill>
                  <a:srgbClr val="0070C0"/>
                </a:solidFill>
              </a:rPr>
              <a:t>LOps</a:t>
            </a:r>
            <a:endParaRPr lang="ru-RU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83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774967" imgH="470848" progId="CorelDraw.Graphic.22">
                  <p:embed/>
                </p:oleObj>
              </mc:Choice>
              <mc:Fallback>
                <p:oleObj name="CorelDRAW" r:id="rId3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EA8231-56A2-428F-BF13-740F44AD25B7}"/>
              </a:ext>
            </a:extLst>
          </p:cNvPr>
          <p:cNvSpPr/>
          <p:nvPr/>
        </p:nvSpPr>
        <p:spPr>
          <a:xfrm>
            <a:off x="185893" y="960500"/>
            <a:ext cx="118202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13131"/>
                </a:solidFill>
              </a:rPr>
              <a:t>Участники команды проекта ML могут не быть высоко квалифицированными программистами. Это может приводить к некачественному и неэффективному коду, неправильному оформлению результатов. Такой код в будущем будет сложно поддерживать, интегрировать в другие системы, изменять и развивать.</a:t>
            </a:r>
            <a:endParaRPr lang="ru-RU" sz="2000" b="0" i="0" dirty="0">
              <a:solidFill>
                <a:srgbClr val="313131"/>
              </a:solidFill>
              <a:effectLst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B421F65-2B2F-48DD-A326-EC2863557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510132"/>
              </p:ext>
            </p:extLst>
          </p:nvPr>
        </p:nvGraphicFramePr>
        <p:xfrm>
          <a:off x="97133" y="1985492"/>
          <a:ext cx="11997732" cy="487733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46180">
                  <a:extLst>
                    <a:ext uri="{9D8B030D-6E8A-4147-A177-3AD203B41FA5}">
                      <a16:colId xmlns:a16="http://schemas.microsoft.com/office/drawing/2014/main" val="1344286637"/>
                    </a:ext>
                  </a:extLst>
                </a:gridCol>
                <a:gridCol w="3514725">
                  <a:extLst>
                    <a:ext uri="{9D8B030D-6E8A-4147-A177-3AD203B41FA5}">
                      <a16:colId xmlns:a16="http://schemas.microsoft.com/office/drawing/2014/main" val="2294806127"/>
                    </a:ext>
                  </a:extLst>
                </a:gridCol>
                <a:gridCol w="4936827">
                  <a:extLst>
                    <a:ext uri="{9D8B030D-6E8A-4147-A177-3AD203B41FA5}">
                      <a16:colId xmlns:a16="http://schemas.microsoft.com/office/drawing/2014/main" val="744210732"/>
                    </a:ext>
                  </a:extLst>
                </a:gridCol>
              </a:tblGrid>
              <a:tr h="30664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>
                          <a:solidFill>
                            <a:srgbClr val="0070C0"/>
                          </a:solidFill>
                        </a:rPr>
                        <a:t>Факторы влияния </a:t>
                      </a:r>
                      <a:endParaRPr lang="ru-RU" sz="2000" b="1" dirty="0">
                        <a:solidFill>
                          <a:srgbClr val="0070C0"/>
                        </a:solidFill>
                        <a:effectLst/>
                        <a:latin typeface="Open San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1152"/>
                  </a:ext>
                </a:extLst>
              </a:tr>
              <a:tr h="36383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 </a:t>
                      </a:r>
                      <a:r>
                        <a:rPr lang="en-US" dirty="0"/>
                        <a:t>CI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 </a:t>
                      </a:r>
                      <a:r>
                        <a:rPr lang="en-US" dirty="0"/>
                        <a:t>CD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 </a:t>
                      </a:r>
                      <a:r>
                        <a:rPr lang="en-US" dirty="0"/>
                        <a:t>CT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605277"/>
                  </a:ext>
                </a:extLst>
              </a:tr>
              <a:tr h="844468"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Усиленная проверка кода 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pycodestyle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pylint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flake, black)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Обеспечить идентичность среды разработки и среды выполнения (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conda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pip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docker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git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venv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ansible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Функциональное тестирование моделей, проверка качества работы на тестовых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датасетах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 (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pytest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701450"/>
                  </a:ext>
                </a:extLst>
              </a:tr>
              <a:tr h="591129"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Проверка документации 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pydocstyle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Унификация, автоматизация и сокрытие от участников команды процесса интеграции решения (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docker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docker-compose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kubernetes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Jenkins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ansible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Тестирование устойчивости модели к шуму в данных (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pytest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36058"/>
                  </a:ext>
                </a:extLst>
              </a:tr>
              <a:tr h="1097810"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Контроль версий библиотек при сборке (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conda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pip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git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Мониторинг процесса обучения, проверка переобучения модели, выбор оптимальных результатов обучения (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tqdm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tensorboard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688046"/>
                  </a:ext>
                </a:extLst>
              </a:tr>
              <a:tr h="1097810"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Унификация, автоматизация и сокрытие от участников команды процесса интеграции решения (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Jenkins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gitlab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Проверка производительности модели, скорости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инференса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 (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pytest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453396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42383FB-FAEF-22A8-0027-1EA34B2585AB}"/>
              </a:ext>
            </a:extLst>
          </p:cNvPr>
          <p:cNvSpPr/>
          <p:nvPr/>
        </p:nvSpPr>
        <p:spPr>
          <a:xfrm>
            <a:off x="2229542" y="234708"/>
            <a:ext cx="288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Особенности </a:t>
            </a:r>
            <a:r>
              <a:rPr lang="ru-RU" sz="2400" b="1" dirty="0" err="1">
                <a:solidFill>
                  <a:srgbClr val="0070C0"/>
                </a:solidFill>
              </a:rPr>
              <a:t>M</a:t>
            </a:r>
            <a:r>
              <a:rPr lang="en-US" sz="2400" b="1" dirty="0" err="1">
                <a:solidFill>
                  <a:srgbClr val="0070C0"/>
                </a:solidFill>
              </a:rPr>
              <a:t>LOps</a:t>
            </a:r>
            <a:endParaRPr lang="ru-RU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D952442-3758-4B2A-9A3F-E5B1836CA0D2}"/>
              </a:ext>
            </a:extLst>
          </p:cNvPr>
          <p:cNvSpPr/>
          <p:nvPr/>
        </p:nvSpPr>
        <p:spPr>
          <a:xfrm>
            <a:off x="80387" y="858839"/>
            <a:ext cx="119474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13131"/>
                </a:solidFill>
              </a:rPr>
              <a:t>Разработка модели машинного обучения носит экспериментальный характер, поэтому для получения наиболее эффективной модели приходится пробовать разные методы, конфигурации, алгоритмы с целью найти их оптимальное сочетание.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DDCE1BD-97B2-42EB-AA98-78C1B319B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042977"/>
              </p:ext>
            </p:extLst>
          </p:nvPr>
        </p:nvGraphicFramePr>
        <p:xfrm>
          <a:off x="221064" y="1983024"/>
          <a:ext cx="11666136" cy="43642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888712">
                  <a:extLst>
                    <a:ext uri="{9D8B030D-6E8A-4147-A177-3AD203B41FA5}">
                      <a16:colId xmlns:a16="http://schemas.microsoft.com/office/drawing/2014/main" val="3792230944"/>
                    </a:ext>
                  </a:extLst>
                </a:gridCol>
                <a:gridCol w="3888712">
                  <a:extLst>
                    <a:ext uri="{9D8B030D-6E8A-4147-A177-3AD203B41FA5}">
                      <a16:colId xmlns:a16="http://schemas.microsoft.com/office/drawing/2014/main" val="2484141461"/>
                    </a:ext>
                  </a:extLst>
                </a:gridCol>
                <a:gridCol w="3888712">
                  <a:extLst>
                    <a:ext uri="{9D8B030D-6E8A-4147-A177-3AD203B41FA5}">
                      <a16:colId xmlns:a16="http://schemas.microsoft.com/office/drawing/2014/main" val="3869535262"/>
                    </a:ext>
                  </a:extLst>
                </a:gridCol>
              </a:tblGrid>
              <a:tr h="37248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>
                          <a:solidFill>
                            <a:srgbClr val="0070C0"/>
                          </a:solidFill>
                        </a:rPr>
                        <a:t>Факторы влияния </a:t>
                      </a:r>
                      <a:endParaRPr lang="ru-RU" sz="2000" b="1" dirty="0">
                        <a:solidFill>
                          <a:srgbClr val="0070C0"/>
                        </a:solidFill>
                        <a:effectLst/>
                        <a:latin typeface="Open San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44201"/>
                  </a:ext>
                </a:extLst>
              </a:tr>
              <a:tr h="263453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 </a:t>
                      </a:r>
                      <a:r>
                        <a:rPr lang="en-US" dirty="0"/>
                        <a:t>CI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На </a:t>
                      </a:r>
                      <a:r>
                        <a:rPr lang="en-US" sz="1600" dirty="0"/>
                        <a:t>CD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На </a:t>
                      </a:r>
                      <a:r>
                        <a:rPr lang="en-US" sz="1600" dirty="0"/>
                        <a:t>CT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722762"/>
                  </a:ext>
                </a:extLst>
              </a:tr>
              <a:tr h="1111027">
                <a:tc rowSpan="3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Обеспечить управление версиями изменяющихся сущностей, чтобы была возможность определить наиболее подходящий вариант. Необходима возможность его быстрого воспроизведения с максимальным использованием уже имеющихся (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git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dvc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):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Написанного кода,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Вычисленных параметров модели, 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Найденных оптимальных сочетаний версий библиотек.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Быстрая доставка измененной модели в промышленную эксплуатацию для получения быстрой обратной связи (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Jenkins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ansible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docker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docker-compose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Автоматизация обучения модели и тестирования для ускорения процесса и реализации как можно большего числа повторений цикла обучения модели (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pytest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307102"/>
                  </a:ext>
                </a:extLst>
              </a:tr>
              <a:tr h="7736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Быстрый возврат к предыдущей рабочей версии (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Jenkins, ansible, docker, docker-compose)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6883"/>
                  </a:ext>
                </a:extLst>
              </a:tr>
              <a:tr h="16682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Автоматизация развертывания, настройка среды выполнения, установка библиотек для обеспечения идентичности среды исполнения модели (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Jenkins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ansible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docker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docker-compose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770664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4757777-F4A2-5778-C3C7-AAEB93B67E5B}"/>
              </a:ext>
            </a:extLst>
          </p:cNvPr>
          <p:cNvSpPr/>
          <p:nvPr/>
        </p:nvSpPr>
        <p:spPr>
          <a:xfrm>
            <a:off x="2229542" y="234708"/>
            <a:ext cx="288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Особенности </a:t>
            </a:r>
            <a:r>
              <a:rPr lang="ru-RU" sz="2400" b="1" dirty="0" err="1">
                <a:solidFill>
                  <a:srgbClr val="0070C0"/>
                </a:solidFill>
              </a:rPr>
              <a:t>M</a:t>
            </a:r>
            <a:r>
              <a:rPr lang="en-US" sz="2400" b="1" dirty="0" err="1">
                <a:solidFill>
                  <a:srgbClr val="0070C0"/>
                </a:solidFill>
              </a:rPr>
              <a:t>LOps</a:t>
            </a:r>
            <a:endParaRPr lang="ru-RU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35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335338"/>
              </p:ext>
            </p:extLst>
          </p:nvPr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00199C9-DD16-4BA8-AE99-497D12A5706C}"/>
              </a:ext>
            </a:extLst>
          </p:cNvPr>
          <p:cNvSpPr/>
          <p:nvPr/>
        </p:nvSpPr>
        <p:spPr>
          <a:xfrm>
            <a:off x="116563" y="85883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13131"/>
                </a:solidFill>
              </a:rPr>
              <a:t>К набору тестов необходимо добавить проверку данных, оценку и проверку моделей, тестирование среды выполнения программы, проверку совместимости библиотек.</a:t>
            </a:r>
            <a:endParaRPr lang="ru-RU" sz="2000" b="0" i="0" dirty="0">
              <a:solidFill>
                <a:srgbClr val="313131"/>
              </a:solidFill>
              <a:effectLst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F2E765C-E44A-4B81-9489-F4889C8F0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36445"/>
              </p:ext>
            </p:extLst>
          </p:nvPr>
        </p:nvGraphicFramePr>
        <p:xfrm>
          <a:off x="271304" y="1862556"/>
          <a:ext cx="11563509" cy="480485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854503">
                  <a:extLst>
                    <a:ext uri="{9D8B030D-6E8A-4147-A177-3AD203B41FA5}">
                      <a16:colId xmlns:a16="http://schemas.microsoft.com/office/drawing/2014/main" val="232954789"/>
                    </a:ext>
                  </a:extLst>
                </a:gridCol>
                <a:gridCol w="3854503">
                  <a:extLst>
                    <a:ext uri="{9D8B030D-6E8A-4147-A177-3AD203B41FA5}">
                      <a16:colId xmlns:a16="http://schemas.microsoft.com/office/drawing/2014/main" val="229296043"/>
                    </a:ext>
                  </a:extLst>
                </a:gridCol>
                <a:gridCol w="3854503">
                  <a:extLst>
                    <a:ext uri="{9D8B030D-6E8A-4147-A177-3AD203B41FA5}">
                      <a16:colId xmlns:a16="http://schemas.microsoft.com/office/drawing/2014/main" val="3379594212"/>
                    </a:ext>
                  </a:extLst>
                </a:gridCol>
              </a:tblGrid>
              <a:tr h="32334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rgbClr val="0070C0"/>
                          </a:solidFill>
                        </a:rPr>
                        <a:t>Факторы влияния </a:t>
                      </a:r>
                      <a:endParaRPr lang="ru-RU" sz="1800" b="1" dirty="0">
                        <a:solidFill>
                          <a:srgbClr val="0070C0"/>
                        </a:solidFill>
                        <a:effectLst/>
                        <a:latin typeface="Open San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612513"/>
                  </a:ext>
                </a:extLst>
              </a:tr>
              <a:tr h="3233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</a:rPr>
                        <a:t>на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CI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</a:rPr>
                        <a:t>на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CD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</a:rPr>
                        <a:t>на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CT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89787"/>
                  </a:ext>
                </a:extLst>
              </a:tr>
              <a:tr h="759110"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Тестирование данных (скрипты автоматизации на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python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bash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В промышленном окружении устанавливать средства для мониторинга поступающих данных (скрипты автоматизации,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Grafana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Постоянно контролировать качество работы модели и качество данных (скрипты автоматизации,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Grafana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58456"/>
                  </a:ext>
                </a:extLst>
              </a:tr>
              <a:tr h="986843"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Проверка запросов к данным (встроенные средства СУБД, скрипты автоматизации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миграции схем данных)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061084"/>
                  </a:ext>
                </a:extLst>
              </a:tr>
              <a:tr h="2125509"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Данные являются неотъемлемой частью текущей версии (ветки) проекта, необходимо обеспечить взаимосвязь протестированных данных, модели, версий библиотек и настроек среды (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git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bitbucket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dvc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201746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C762963-4A23-A8FF-998C-9A28F256A63E}"/>
              </a:ext>
            </a:extLst>
          </p:cNvPr>
          <p:cNvSpPr/>
          <p:nvPr/>
        </p:nvSpPr>
        <p:spPr>
          <a:xfrm>
            <a:off x="2229542" y="234708"/>
            <a:ext cx="288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Особенности </a:t>
            </a:r>
            <a:r>
              <a:rPr lang="ru-RU" sz="2400" b="1" dirty="0" err="1">
                <a:solidFill>
                  <a:srgbClr val="0070C0"/>
                </a:solidFill>
              </a:rPr>
              <a:t>M</a:t>
            </a:r>
            <a:r>
              <a:rPr lang="en-US" sz="2400" b="1" dirty="0" err="1">
                <a:solidFill>
                  <a:srgbClr val="0070C0"/>
                </a:solidFill>
              </a:rPr>
              <a:t>LOps</a:t>
            </a:r>
            <a:endParaRPr lang="ru-RU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73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F333AB6-32A0-4CD3-9145-FA1322C4A9D2}"/>
              </a:ext>
            </a:extLst>
          </p:cNvPr>
          <p:cNvSpPr/>
          <p:nvPr/>
        </p:nvSpPr>
        <p:spPr>
          <a:xfrm>
            <a:off x="178593" y="858839"/>
            <a:ext cx="118348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13131"/>
                </a:solidFill>
              </a:rPr>
              <a:t>Развертывание модели машинного обучения может потребовать больше шагов от </a:t>
            </a:r>
            <a:r>
              <a:rPr lang="ru-RU" sz="2000" dirty="0" err="1">
                <a:solidFill>
                  <a:srgbClr val="313131"/>
                </a:solidFill>
              </a:rPr>
              <a:t>MLOps</a:t>
            </a:r>
            <a:r>
              <a:rPr lang="ru-RU" sz="2000" dirty="0">
                <a:solidFill>
                  <a:srgbClr val="313131"/>
                </a:solidFill>
              </a:rPr>
              <a:t> специалиста, поскольку для обеспечения повторяемости работы модели в промышленной среде необходимо скрупулезно по шагам настроить эту среду.</a:t>
            </a:r>
            <a:endParaRPr lang="ru-RU" sz="2000" b="0" i="0" dirty="0">
              <a:solidFill>
                <a:srgbClr val="313131"/>
              </a:solidFill>
              <a:effectLst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5465B59-A634-4146-8A23-134A200D0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624929"/>
              </p:ext>
            </p:extLst>
          </p:nvPr>
        </p:nvGraphicFramePr>
        <p:xfrm>
          <a:off x="250071" y="2208504"/>
          <a:ext cx="11691858" cy="269933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897286">
                  <a:extLst>
                    <a:ext uri="{9D8B030D-6E8A-4147-A177-3AD203B41FA5}">
                      <a16:colId xmlns:a16="http://schemas.microsoft.com/office/drawing/2014/main" val="1138665915"/>
                    </a:ext>
                  </a:extLst>
                </a:gridCol>
                <a:gridCol w="3897286">
                  <a:extLst>
                    <a:ext uri="{9D8B030D-6E8A-4147-A177-3AD203B41FA5}">
                      <a16:colId xmlns:a16="http://schemas.microsoft.com/office/drawing/2014/main" val="3725637769"/>
                    </a:ext>
                  </a:extLst>
                </a:gridCol>
                <a:gridCol w="3897286">
                  <a:extLst>
                    <a:ext uri="{9D8B030D-6E8A-4147-A177-3AD203B41FA5}">
                      <a16:colId xmlns:a16="http://schemas.microsoft.com/office/drawing/2014/main" val="3549577683"/>
                    </a:ext>
                  </a:extLst>
                </a:gridCol>
              </a:tblGrid>
              <a:tr h="25743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rgbClr val="0070C0"/>
                          </a:solidFill>
                        </a:rPr>
                        <a:t>Факторы влияния </a:t>
                      </a:r>
                      <a:endParaRPr lang="ru-RU" sz="1800" b="1" dirty="0">
                        <a:solidFill>
                          <a:srgbClr val="0070C0"/>
                        </a:solidFill>
                        <a:effectLst/>
                        <a:latin typeface="Open San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00495"/>
                  </a:ext>
                </a:extLst>
              </a:tr>
              <a:tr h="2574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</a:rPr>
                        <a:t>на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CI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</a:rPr>
                        <a:t>на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CD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</a:rPr>
                        <a:t>на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CT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14102"/>
                  </a:ext>
                </a:extLst>
              </a:tr>
              <a:tr h="1967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При сохранении ветки системы требуется запоминать информацию о настройке среды для развертывания (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git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bitbucket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docker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pip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conda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Автоматизация шагов по доставке решения, обеспечивающая идентичность сред для обучения и промышленной эксплуатации (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git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butbucket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docker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pip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conda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Тестирование правильности настройки среды промышленной эксплуатации (скрипты автоматизации,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pip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conda</a:t>
                      </a: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84057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F33F1C-B996-2540-2A3F-F85093E5DA1B}"/>
              </a:ext>
            </a:extLst>
          </p:cNvPr>
          <p:cNvSpPr/>
          <p:nvPr/>
        </p:nvSpPr>
        <p:spPr>
          <a:xfrm>
            <a:off x="2229542" y="234708"/>
            <a:ext cx="288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Особенности </a:t>
            </a:r>
            <a:r>
              <a:rPr lang="ru-RU" sz="2400" b="1" dirty="0" err="1">
                <a:solidFill>
                  <a:srgbClr val="0070C0"/>
                </a:solidFill>
              </a:rPr>
              <a:t>M</a:t>
            </a:r>
            <a:r>
              <a:rPr lang="en-US" sz="2400" b="1" dirty="0" err="1">
                <a:solidFill>
                  <a:srgbClr val="0070C0"/>
                </a:solidFill>
              </a:rPr>
              <a:t>LOps</a:t>
            </a:r>
            <a:endParaRPr lang="ru-RU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81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774967" imgH="470848" progId="CorelDraw.Graphic.22">
                  <p:embed/>
                </p:oleObj>
              </mc:Choice>
              <mc:Fallback>
                <p:oleObj name="CorelDRAW" r:id="rId3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48417F-9C7D-4C07-BA49-CE913BC1F59E}"/>
              </a:ext>
            </a:extLst>
          </p:cNvPr>
          <p:cNvSpPr/>
          <p:nvPr/>
        </p:nvSpPr>
        <p:spPr>
          <a:xfrm>
            <a:off x="236875" y="768404"/>
            <a:ext cx="11718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13131"/>
                </a:solidFill>
              </a:rPr>
              <a:t>При эксплуатации системы машинного обучения необходимо иметь возможность постоянно мониторить качество работы как самой модели, так и данных, на которых она работает</a:t>
            </a:r>
            <a:endParaRPr lang="ru-RU" sz="2000" b="0" i="0" dirty="0">
              <a:solidFill>
                <a:srgbClr val="313131"/>
              </a:solidFill>
              <a:effectLst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113C985-13A1-48F7-A3E1-5053AF738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54127"/>
              </p:ext>
            </p:extLst>
          </p:nvPr>
        </p:nvGraphicFramePr>
        <p:xfrm>
          <a:off x="291134" y="1687641"/>
          <a:ext cx="11663991" cy="500674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36321">
                  <a:extLst>
                    <a:ext uri="{9D8B030D-6E8A-4147-A177-3AD203B41FA5}">
                      <a16:colId xmlns:a16="http://schemas.microsoft.com/office/drawing/2014/main" val="26843026"/>
                    </a:ext>
                  </a:extLst>
                </a:gridCol>
                <a:gridCol w="3486778">
                  <a:extLst>
                    <a:ext uri="{9D8B030D-6E8A-4147-A177-3AD203B41FA5}">
                      <a16:colId xmlns:a16="http://schemas.microsoft.com/office/drawing/2014/main" val="557329149"/>
                    </a:ext>
                  </a:extLst>
                </a:gridCol>
                <a:gridCol w="4840892">
                  <a:extLst>
                    <a:ext uri="{9D8B030D-6E8A-4147-A177-3AD203B41FA5}">
                      <a16:colId xmlns:a16="http://schemas.microsoft.com/office/drawing/2014/main" val="1501445392"/>
                    </a:ext>
                  </a:extLst>
                </a:gridCol>
              </a:tblGrid>
              <a:tr h="33781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rgbClr val="0070C0"/>
                          </a:solidFill>
                        </a:rPr>
                        <a:t>Факторы влияния </a:t>
                      </a:r>
                      <a:endParaRPr lang="ru-RU" sz="1800" b="1" dirty="0">
                        <a:solidFill>
                          <a:srgbClr val="0070C0"/>
                        </a:solidFill>
                        <a:effectLst/>
                        <a:latin typeface="Open San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53474"/>
                  </a:ext>
                </a:extLst>
              </a:tr>
              <a:tr h="3378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</a:rPr>
                        <a:t>на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CI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</a:rPr>
                        <a:t>на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CD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</a:rPr>
                        <a:t>на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CT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55547"/>
                  </a:ext>
                </a:extLst>
              </a:tr>
              <a:tr h="1858004">
                <a:tc rowSpan="2">
                  <a:txBody>
                    <a:bodyPr/>
                    <a:lstStyle/>
                    <a:p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Добавить возможность быстрого внесения изменений и сборки, либо отката к предыдущей рабочей версии, при обнаружении каких-либо проблем в промышленной среде (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git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bitbucket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Jenkins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Установка средств мониторинга и контроля работы модели, данных, ресурсов (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Prometheus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Grafana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Kibana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Постоянный мониторинг и тестирование работы модели в промышленной среде (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Prometheus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Grafana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Kibana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скорость работы модели,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устойчивость результатов,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отслеживание аномальных значений (выбросов),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занятие аппаратных ресурсов,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отклонения в поступающих данных.</a:t>
                      </a:r>
                    </a:p>
                    <a:p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290223"/>
                  </a:ext>
                </a:extLst>
              </a:tr>
              <a:tr h="19892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Добавить возможность быстрых изменений и сборки, либо отката к предыдущей рабочей версии, при обнаружении каких-либо проблем в промышленной среде (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git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Jenkins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Мониторинг аппаратного обеспечения (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htop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syslog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Grafana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ru-RU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zabbix</a:t>
                      </a: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загрузка CPU/GPU,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расходование оперативной памяти, 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объем свободного пространства на жестком диске, 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kern="1200" dirty="0">
                          <a:solidFill>
                            <a:schemeClr val="dk1"/>
                          </a:solidFill>
                          <a:effectLst/>
                        </a:rPr>
                        <a:t>наличие системных уведомлений об ошибках.</a:t>
                      </a:r>
                      <a:endParaRPr lang="ru-RU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886261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EBDF52-8227-DA98-7688-8B6FE7B950BF}"/>
              </a:ext>
            </a:extLst>
          </p:cNvPr>
          <p:cNvSpPr/>
          <p:nvPr/>
        </p:nvSpPr>
        <p:spPr>
          <a:xfrm>
            <a:off x="2229542" y="234708"/>
            <a:ext cx="288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Особенности </a:t>
            </a:r>
            <a:r>
              <a:rPr lang="ru-RU" sz="2400" b="1" dirty="0" err="1">
                <a:solidFill>
                  <a:srgbClr val="0070C0"/>
                </a:solidFill>
              </a:rPr>
              <a:t>M</a:t>
            </a:r>
            <a:r>
              <a:rPr lang="en-US" sz="2400" b="1" dirty="0" err="1">
                <a:solidFill>
                  <a:srgbClr val="0070C0"/>
                </a:solidFill>
              </a:rPr>
              <a:t>LOps</a:t>
            </a:r>
            <a:endParaRPr lang="ru-RU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03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05B7DE-3350-4E8C-8863-5EAEE19D5AB4}"/>
              </a:ext>
            </a:extLst>
          </p:cNvPr>
          <p:cNvSpPr/>
          <p:nvPr/>
        </p:nvSpPr>
        <p:spPr>
          <a:xfrm>
            <a:off x="473750" y="1155835"/>
            <a:ext cx="112445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Итак, мы узнали что:</a:t>
            </a:r>
            <a:endParaRPr lang="ru-RU" sz="2400" dirty="0">
              <a:solidFill>
                <a:srgbClr val="313131"/>
              </a:solidFill>
            </a:endParaRPr>
          </a:p>
          <a:p>
            <a:r>
              <a:rPr lang="ru-RU" sz="2400" dirty="0">
                <a:solidFill>
                  <a:srgbClr val="313131"/>
                </a:solidFill>
              </a:rPr>
              <a:t>Мы изучили особенности CI/CD/СT для проектов машинного обучения. Вот наиболее важные </a:t>
            </a:r>
            <a:r>
              <a:rPr lang="ru-RU" sz="2400" b="1" dirty="0">
                <a:solidFill>
                  <a:srgbClr val="313131"/>
                </a:solidFill>
              </a:rPr>
              <a:t>отличия CI/CD/CT </a:t>
            </a:r>
            <a:r>
              <a:rPr lang="ru-RU" sz="2400" b="1" dirty="0" err="1">
                <a:solidFill>
                  <a:srgbClr val="313131"/>
                </a:solidFill>
              </a:rPr>
              <a:t>MLOps</a:t>
            </a:r>
            <a:r>
              <a:rPr lang="ru-RU" sz="2400" b="1" dirty="0">
                <a:solidFill>
                  <a:srgbClr val="313131"/>
                </a:solidFill>
              </a:rPr>
              <a:t> от обычного проекта</a:t>
            </a:r>
            <a:r>
              <a:rPr lang="ru-RU" sz="2400" dirty="0">
                <a:solidFill>
                  <a:srgbClr val="31313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13131"/>
                </a:solidFill>
              </a:rPr>
              <a:t>В </a:t>
            </a:r>
            <a:r>
              <a:rPr lang="ru-RU" sz="2400" dirty="0" err="1">
                <a:solidFill>
                  <a:srgbClr val="313131"/>
                </a:solidFill>
              </a:rPr>
              <a:t>MLOps</a:t>
            </a:r>
            <a:r>
              <a:rPr lang="ru-RU" sz="2400" dirty="0">
                <a:solidFill>
                  <a:srgbClr val="313131"/>
                </a:solidFill>
              </a:rPr>
              <a:t> CI задачи интеграции применяются и к новым объектам и артефактам, относящимся к проектам машинного обучения: данным, моделям, </a:t>
            </a:r>
            <a:r>
              <a:rPr lang="ru-RU" sz="2400" dirty="0" err="1">
                <a:solidFill>
                  <a:srgbClr val="313131"/>
                </a:solidFill>
              </a:rPr>
              <a:t>конвеерам</a:t>
            </a:r>
            <a:r>
              <a:rPr lang="ru-RU" sz="2400" dirty="0">
                <a:solidFill>
                  <a:srgbClr val="313131"/>
                </a:solidFill>
              </a:rPr>
              <a:t>, средам исполнения.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rgbClr val="313131"/>
                </a:solidFill>
              </a:rPr>
              <a:t>MLOps</a:t>
            </a:r>
            <a:r>
              <a:rPr lang="ru-RU" sz="2400" dirty="0">
                <a:solidFill>
                  <a:srgbClr val="313131"/>
                </a:solidFill>
              </a:rPr>
              <a:t> CD это не просто задача установки пакета программного обеспечения или сервиса, а система последовательных операций (конвейер машинного обучения, ML </a:t>
            </a:r>
            <a:r>
              <a:rPr lang="ru-RU" sz="2400" dirty="0" err="1">
                <a:solidFill>
                  <a:srgbClr val="313131"/>
                </a:solidFill>
              </a:rPr>
              <a:t>training</a:t>
            </a:r>
            <a:r>
              <a:rPr lang="ru-RU" sz="2400" dirty="0">
                <a:solidFill>
                  <a:srgbClr val="313131"/>
                </a:solidFill>
              </a:rPr>
              <a:t> </a:t>
            </a:r>
            <a:r>
              <a:rPr lang="ru-RU" sz="2400" dirty="0" err="1">
                <a:solidFill>
                  <a:srgbClr val="313131"/>
                </a:solidFill>
              </a:rPr>
              <a:t>pipeline</a:t>
            </a:r>
            <a:r>
              <a:rPr lang="ru-RU" sz="2400" dirty="0">
                <a:solidFill>
                  <a:srgbClr val="313131"/>
                </a:solidFill>
              </a:rPr>
              <a:t>), являющаяся неотъемлемой частью проекта ML, обеспечивающая его успех.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13131"/>
                </a:solidFill>
              </a:rPr>
              <a:t>В </a:t>
            </a:r>
            <a:r>
              <a:rPr lang="ru-RU" sz="2400" dirty="0" err="1">
                <a:solidFill>
                  <a:srgbClr val="313131"/>
                </a:solidFill>
              </a:rPr>
              <a:t>MLOps</a:t>
            </a:r>
            <a:r>
              <a:rPr lang="ru-RU" sz="2400" dirty="0">
                <a:solidFill>
                  <a:srgbClr val="313131"/>
                </a:solidFill>
              </a:rPr>
              <a:t> CT появляется новая сущность, уникальная для ML, её суть в автоматическом переобучении в процессе работы моделей машинного обучения на новых данных.</a:t>
            </a:r>
            <a:endParaRPr lang="ru-RU" sz="2400" b="0" i="0" dirty="0">
              <a:solidFill>
                <a:srgbClr val="31313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5669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05B7DE-3350-4E8C-8863-5EAEE19D5AB4}"/>
              </a:ext>
            </a:extLst>
          </p:cNvPr>
          <p:cNvSpPr/>
          <p:nvPr/>
        </p:nvSpPr>
        <p:spPr>
          <a:xfrm>
            <a:off x="590313" y="1120676"/>
            <a:ext cx="11244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70C0"/>
                </a:solidFill>
              </a:rPr>
              <a:t>Рекомендуемая литература </a:t>
            </a:r>
          </a:p>
          <a:p>
            <a:r>
              <a:rPr lang="ru-RU" sz="2000" dirty="0"/>
              <a:t>• "</a:t>
            </a:r>
            <a:r>
              <a:rPr lang="en" sz="2000" dirty="0"/>
              <a:t>Continuous Integration“, Martin Fowler, 01 May 2006. </a:t>
            </a:r>
            <a:endParaRPr lang="ru-RU" sz="2000" dirty="0"/>
          </a:p>
          <a:p>
            <a:r>
              <a:rPr lang="en" sz="2000" dirty="0"/>
              <a:t>• "On the Sustained Use of a Test-Driven Development Practice at IBM“, IEEE Xplore Digital Library, 2007. </a:t>
            </a:r>
            <a:endParaRPr lang="ru-RU" sz="2000" dirty="0"/>
          </a:p>
          <a:p>
            <a:r>
              <a:rPr lang="en" sz="2000" dirty="0"/>
              <a:t>• M. Bland, "</a:t>
            </a:r>
            <a:r>
              <a:rPr lang="en" sz="2000" dirty="0" err="1"/>
              <a:t>Goto</a:t>
            </a:r>
            <a:r>
              <a:rPr lang="en" sz="2000" dirty="0"/>
              <a:t> Fail, Heartbleed, and Unit Testing Culture“, Martin Fowler, 03 June 2014. </a:t>
            </a:r>
            <a:endParaRPr lang="ru-RU" sz="2000" dirty="0"/>
          </a:p>
          <a:p>
            <a:r>
              <a:rPr lang="en" sz="2000" dirty="0"/>
              <a:t>• M. Fowler, "Test Coverage“, Martin Fowler, 17 April 2012. </a:t>
            </a:r>
            <a:endParaRPr lang="ru-RU" sz="2000" dirty="0"/>
          </a:p>
          <a:p>
            <a:r>
              <a:rPr lang="en" sz="2000" dirty="0"/>
              <a:t>• "Toyota Unintended Acceleration and the Big Bowl of 'Spaghetti' Code“, Safety Research &amp; Strategies, 07 November 2013. </a:t>
            </a:r>
            <a:endParaRPr lang="ru-RU" sz="2000" dirty="0"/>
          </a:p>
          <a:p>
            <a:r>
              <a:rPr lang="en" sz="2000" dirty="0"/>
              <a:t>• "</a:t>
            </a:r>
            <a:r>
              <a:rPr lang="en" sz="2000" dirty="0" err="1"/>
              <a:t>Bookout</a:t>
            </a:r>
            <a:r>
              <a:rPr lang="en" sz="2000" dirty="0"/>
              <a:t> v. Toyota: 2005 Camry L4 Software Analysis“, M. Barr</a:t>
            </a:r>
            <a:endParaRPr lang="ru-RU" sz="2000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281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9051"/>
              </p:ext>
            </p:extLst>
          </p:nvPr>
        </p:nvGraphicFramePr>
        <p:xfrm>
          <a:off x="590550" y="296863"/>
          <a:ext cx="112442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774967" imgH="470848" progId="CorelDraw.Graphic.22">
                  <p:embed/>
                </p:oleObj>
              </mc:Choice>
              <mc:Fallback>
                <p:oleObj name="CorelDRAW" r:id="rId3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550" y="296863"/>
                        <a:ext cx="11244263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80A97CF-5BBE-4C55-84D1-59A9D824D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836" y="1145202"/>
            <a:ext cx="6742054" cy="5454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6C720C-52D8-79BA-859C-BA626D82060A}"/>
              </a:ext>
            </a:extLst>
          </p:cNvPr>
          <p:cNvSpPr txBox="1"/>
          <p:nvPr/>
        </p:nvSpPr>
        <p:spPr>
          <a:xfrm>
            <a:off x="367288" y="1265163"/>
            <a:ext cx="491596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Микросервисная</a:t>
            </a:r>
            <a:r>
              <a:rPr lang="ru-RU" sz="2400" dirty="0"/>
              <a:t> архитектура: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Domain Driven Development</a:t>
            </a:r>
            <a:r>
              <a:rPr lang="ru-RU" sz="2400" dirty="0"/>
              <a:t> (</a:t>
            </a:r>
            <a:r>
              <a:rPr lang="ru-RU" sz="2400" dirty="0" err="1"/>
              <a:t>D</a:t>
            </a:r>
            <a:r>
              <a:rPr lang="en-US" sz="2400" dirty="0"/>
              <a:t>DD)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Bounded Context (BC)</a:t>
            </a:r>
          </a:p>
          <a:p>
            <a:r>
              <a:rPr lang="ru-RU" sz="2400" dirty="0"/>
              <a:t>Контейнеризация: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Декларативность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Независимость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Устойчивость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Неизменность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3F4984-6666-D4C9-9EA7-D2EDFDA22D29}"/>
              </a:ext>
            </a:extLst>
          </p:cNvPr>
          <p:cNvSpPr/>
          <p:nvPr/>
        </p:nvSpPr>
        <p:spPr>
          <a:xfrm>
            <a:off x="2229542" y="234708"/>
            <a:ext cx="4165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err="1">
                <a:solidFill>
                  <a:srgbClr val="0070C0"/>
                </a:solidFill>
              </a:rPr>
              <a:t>Микросервисная</a:t>
            </a:r>
            <a:r>
              <a:rPr lang="ru-RU" sz="2400" b="1" dirty="0">
                <a:solidFill>
                  <a:srgbClr val="0070C0"/>
                </a:solidFill>
              </a:rPr>
              <a:t> 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2637656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6D3C3-EACC-4A8A-A9D0-FE8E901FB987}"/>
              </a:ext>
            </a:extLst>
          </p:cNvPr>
          <p:cNvSpPr/>
          <p:nvPr/>
        </p:nvSpPr>
        <p:spPr>
          <a:xfrm>
            <a:off x="2062978" y="254712"/>
            <a:ext cx="1124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Open Sans"/>
              </a:rPr>
              <a:t>Jenkins</a:t>
            </a:r>
            <a:endParaRPr lang="en-US" sz="2000" b="1" dirty="0">
              <a:solidFill>
                <a:srgbClr val="0070C0"/>
              </a:solidFill>
              <a:effectLst/>
              <a:latin typeface="Open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958A8EA-4308-44D7-87D6-88A898529A2A}"/>
              </a:ext>
            </a:extLst>
          </p:cNvPr>
          <p:cNvSpPr/>
          <p:nvPr/>
        </p:nvSpPr>
        <p:spPr>
          <a:xfrm>
            <a:off x="473750" y="997197"/>
            <a:ext cx="1124450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" dirty="0"/>
              <a:t>Jenkins — </a:t>
            </a:r>
            <a:r>
              <a:rPr lang="ru-RU" dirty="0"/>
              <a:t>это проект с открытым исходным кодом, написанный на </a:t>
            </a:r>
            <a:r>
              <a:rPr lang="en" dirty="0"/>
              <a:t>Java, </a:t>
            </a:r>
            <a:r>
              <a:rPr lang="ru-RU" dirty="0"/>
              <a:t>созданный решать огромное число задач по </a:t>
            </a:r>
            <a:r>
              <a:rPr lang="ru-RU" dirty="0" err="1"/>
              <a:t>оркестрации</a:t>
            </a:r>
            <a:r>
              <a:rPr lang="ru-RU" dirty="0"/>
              <a:t> различных процессов. В нашем случае </a:t>
            </a:r>
            <a:r>
              <a:rPr lang="en" dirty="0"/>
              <a:t>Jenkins </a:t>
            </a:r>
            <a:r>
              <a:rPr lang="ru-RU" dirty="0"/>
              <a:t>выбран как целевое решение для </a:t>
            </a:r>
            <a:r>
              <a:rPr lang="ru-RU" dirty="0" err="1"/>
              <a:t>оркестрации</a:t>
            </a:r>
            <a:r>
              <a:rPr lang="ru-RU" dirty="0"/>
              <a:t> процессов развертывания как на средах тестирования, так и на средах приемно-сдаточных испытаний и промышленных средах.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" dirty="0"/>
              <a:t>Pipeline plugin — </a:t>
            </a:r>
            <a:r>
              <a:rPr lang="ru-RU" dirty="0"/>
              <a:t>решение реализованное в виде плагина к </a:t>
            </a:r>
            <a:r>
              <a:rPr lang="en" dirty="0"/>
              <a:t>Jenkins, </a:t>
            </a:r>
            <a:r>
              <a:rPr lang="ru-RU" dirty="0"/>
              <a:t>позволяющее реализовать принцип «процесс развертывания как код», то есть с помощью этого плагина сам процесс развертывания представлен в виде </a:t>
            </a:r>
            <a:r>
              <a:rPr lang="en" dirty="0"/>
              <a:t>Groovy </a:t>
            </a:r>
            <a:r>
              <a:rPr lang="ru-RU" dirty="0"/>
              <a:t>кода. </a:t>
            </a:r>
            <a:r>
              <a:rPr lang="en" dirty="0"/>
              <a:t>Pipeline plugin </a:t>
            </a:r>
            <a:r>
              <a:rPr lang="ru-RU" dirty="0"/>
              <a:t>также предоставляет огромное число уже готовых модулей (функций </a:t>
            </a:r>
            <a:r>
              <a:rPr lang="en" dirty="0"/>
              <a:t>Groovy) </a:t>
            </a:r>
            <a:r>
              <a:rPr lang="ru-RU" dirty="0"/>
              <a:t>для реализации различных задач, а также имеет подробную документацию по каждому модулю — это обеспечит низкий порог вхождения, то есть не надо обучаться языку </a:t>
            </a:r>
            <a:r>
              <a:rPr lang="en" dirty="0"/>
              <a:t>Groovy </a:t>
            </a:r>
            <a:r>
              <a:rPr lang="ru-RU" dirty="0"/>
              <a:t>для того, чтобы начать создавать несложные процессы развертывания. Используя данный плагин для всех своих развертываний мы решаем несколько задач: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• </a:t>
            </a:r>
            <a:r>
              <a:rPr lang="ru-RU" dirty="0" err="1"/>
              <a:t>Версионирование</a:t>
            </a:r>
            <a:r>
              <a:rPr lang="ru-RU" dirty="0"/>
              <a:t> сценария развертывания — версии </a:t>
            </a:r>
            <a:r>
              <a:rPr lang="en" dirty="0"/>
              <a:t>Groovy </a:t>
            </a:r>
            <a:r>
              <a:rPr lang="ru-RU" dirty="0"/>
              <a:t>кода процесса развертывания будут храниться не в самом </a:t>
            </a:r>
            <a:r>
              <a:rPr lang="en" dirty="0"/>
              <a:t>Jenkins, </a:t>
            </a:r>
            <a:r>
              <a:rPr lang="ru-RU" dirty="0"/>
              <a:t>а в </a:t>
            </a:r>
            <a:r>
              <a:rPr lang="en" dirty="0"/>
              <a:t>GIT </a:t>
            </a:r>
            <a:r>
              <a:rPr lang="ru-RU" dirty="0"/>
              <a:t>репозитории, что обеспечит надежное хранение и контроль изменений.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• Задача логично вытекающая из предыдущей — передача процесса развертывания между разными командами и частями процесса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• Визуализация процесса - </a:t>
            </a:r>
            <a:r>
              <a:rPr lang="en" dirty="0"/>
              <a:t>Pipeline plugin </a:t>
            </a:r>
            <a:r>
              <a:rPr lang="ru-RU" dirty="0"/>
              <a:t>имеет очень удобный и понятный интерфейс отображения ранее запущенных сценариев, с возможностью быстрого доступа к логам каждого этапа.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19546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7EF803-2575-4C2F-AB4A-99E271A2FECF}"/>
              </a:ext>
            </a:extLst>
          </p:cNvPr>
          <p:cNvSpPr/>
          <p:nvPr/>
        </p:nvSpPr>
        <p:spPr>
          <a:xfrm>
            <a:off x="510267" y="858839"/>
            <a:ext cx="1452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Open Sans"/>
              </a:rPr>
              <a:t>Установка</a:t>
            </a:r>
            <a:endParaRPr lang="ru-RU" b="1" dirty="0">
              <a:effectLst/>
              <a:latin typeface="Open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A066FCC-2CC5-4105-9EE3-B647950356C1}"/>
              </a:ext>
            </a:extLst>
          </p:cNvPr>
          <p:cNvSpPr/>
          <p:nvPr/>
        </p:nvSpPr>
        <p:spPr>
          <a:xfrm>
            <a:off x="510267" y="1258949"/>
            <a:ext cx="11324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Open Sans"/>
              </a:rPr>
              <a:t>Далее мы будем рассматривать практическую работу с </a:t>
            </a:r>
            <a:r>
              <a:rPr lang="ru-RU" dirty="0" err="1">
                <a:latin typeface="Open Sans"/>
              </a:rPr>
              <a:t>linux</a:t>
            </a:r>
            <a:r>
              <a:rPr lang="ru-RU" dirty="0">
                <a:latin typeface="Open Sans"/>
              </a:rPr>
              <a:t> системой.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CA31AFF-C77E-4F11-8B37-54EF17E072E6}"/>
              </a:ext>
            </a:extLst>
          </p:cNvPr>
          <p:cNvSpPr/>
          <p:nvPr/>
        </p:nvSpPr>
        <p:spPr>
          <a:xfrm>
            <a:off x="510267" y="1628281"/>
            <a:ext cx="11324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Open Sans"/>
              </a:rPr>
              <a:t>Выяснить какая операционная система используется можно с помощью команды: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12F91DA-70CD-4BB7-9678-AFB5BBC23621}"/>
              </a:ext>
            </a:extLst>
          </p:cNvPr>
          <p:cNvSpPr/>
          <p:nvPr/>
        </p:nvSpPr>
        <p:spPr>
          <a:xfrm>
            <a:off x="510267" y="3105834"/>
            <a:ext cx="11338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Если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Java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не установлена, то выполнить установку можно следующим образом (для выполнения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sudo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нужны права суперпользователя):</a:t>
            </a:r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F31D515A-C8D0-4FB4-93D8-8BA1FDEB5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89615"/>
              </p:ext>
            </p:extLst>
          </p:nvPr>
        </p:nvGraphicFramePr>
        <p:xfrm>
          <a:off x="590313" y="2705710"/>
          <a:ext cx="112444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498">
                  <a:extLst>
                    <a:ext uri="{9D8B030D-6E8A-4147-A177-3AD203B41FA5}">
                      <a16:colId xmlns:a16="http://schemas.microsoft.com/office/drawing/2014/main" val="4047308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java</a:t>
                      </a:r>
                      <a:r>
                        <a:rPr kumimoji="0" lang="ru-RU" alt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</a:t>
                      </a:r>
                      <a:r>
                        <a:rPr kumimoji="0" lang="ru-RU" alt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version</a:t>
                      </a:r>
                      <a:r>
                        <a:rPr kumimoji="0" lang="ru-RU" altLang="ru-RU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kumimoji="0" lang="ru-RU" alt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92663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FFADCC6-25C4-487D-9F3D-45253EBD2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800451"/>
              </p:ext>
            </p:extLst>
          </p:nvPr>
        </p:nvGraphicFramePr>
        <p:xfrm>
          <a:off x="590313" y="1965538"/>
          <a:ext cx="112444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498">
                  <a:extLst>
                    <a:ext uri="{9D8B030D-6E8A-4147-A177-3AD203B41FA5}">
                      <a16:colId xmlns:a16="http://schemas.microsoft.com/office/drawing/2014/main" val="3821911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cat</a:t>
                      </a:r>
                      <a:r>
                        <a:rPr kumimoji="0" lang="ru-RU" alt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 /</a:t>
                      </a:r>
                      <a:r>
                        <a:rPr kumimoji="0" lang="ru-RU" alt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etc</a:t>
                      </a:r>
                      <a:r>
                        <a:rPr kumimoji="0" lang="ru-RU" alt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/</a:t>
                      </a:r>
                      <a:r>
                        <a:rPr kumimoji="0" lang="ru-RU" alt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os-release</a:t>
                      </a:r>
                      <a:r>
                        <a:rPr kumimoji="0" lang="ru-RU" altLang="ru-RU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kumimoji="0" lang="ru-RU" alt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641245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DC34493-02D6-4C1F-BD15-78A120D3B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24225"/>
              </p:ext>
            </p:extLst>
          </p:nvPr>
        </p:nvGraphicFramePr>
        <p:xfrm>
          <a:off x="590313" y="3741309"/>
          <a:ext cx="112444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498">
                  <a:extLst>
                    <a:ext uri="{9D8B030D-6E8A-4147-A177-3AD203B41FA5}">
                      <a16:colId xmlns:a16="http://schemas.microsoft.com/office/drawing/2014/main" val="2586196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apt-get install openjdk-8-jre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53363"/>
                  </a:ext>
                </a:extLst>
              </a:tr>
            </a:tbl>
          </a:graphicData>
        </a:graphic>
      </p:graphicFrame>
      <p:sp>
        <p:nvSpPr>
          <p:cNvPr id="19" name="Rectangle 26">
            <a:extLst>
              <a:ext uri="{FF2B5EF4-FFF2-40B4-BE49-F238E27FC236}">
                <a16:creationId xmlns:a16="http://schemas.microsoft.com/office/drawing/2014/main" id="{77582E05-0F89-4F4F-B4E5-1EEC28BAF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67" y="4121497"/>
            <a:ext cx="115772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Open Sans"/>
              </a:rPr>
              <a:t>Если установщик 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Open Sans"/>
                <a:cs typeface="Courier New" panose="02070309020205020404" pitchFamily="49" charset="0"/>
              </a:rPr>
              <a:t>apt-get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Open Sans"/>
              </a:rPr>
              <a:t>  не может найти соответствующий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Open Sans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Open Sans"/>
              </a:rPr>
              <a:t>пакет, то рекомендуется выполнить его обновление: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/>
              </a:rPr>
              <a:t> </a:t>
            </a: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9B350567-07F6-49C7-9476-0E38C8AA8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93483"/>
              </p:ext>
            </p:extLst>
          </p:nvPr>
        </p:nvGraphicFramePr>
        <p:xfrm>
          <a:off x="590313" y="4777176"/>
          <a:ext cx="112444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498">
                  <a:extLst>
                    <a:ext uri="{9D8B030D-6E8A-4147-A177-3AD203B41FA5}">
                      <a16:colId xmlns:a16="http://schemas.microsoft.com/office/drawing/2014/main" val="2366451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apt-get update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173331"/>
                  </a:ext>
                </a:extLst>
              </a:tr>
            </a:tbl>
          </a:graphicData>
        </a:graphic>
      </p:graphicFrame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DB3AEA9-1A0B-4151-969D-F0E911C63E81}"/>
              </a:ext>
            </a:extLst>
          </p:cNvPr>
          <p:cNvSpPr/>
          <p:nvPr/>
        </p:nvSpPr>
        <p:spPr>
          <a:xfrm>
            <a:off x="510267" y="2294912"/>
            <a:ext cx="493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dirty="0">
                <a:latin typeface="Open Sans"/>
              </a:rPr>
              <a:t>Проверить текущую версию </a:t>
            </a:r>
            <a:r>
              <a:rPr lang="ru-RU" dirty="0" err="1">
                <a:latin typeface="Open Sans"/>
              </a:rPr>
              <a:t>Java</a:t>
            </a:r>
            <a:r>
              <a:rPr lang="ru-RU" dirty="0">
                <a:latin typeface="Open Sans"/>
              </a:rPr>
              <a:t> можно так:</a:t>
            </a:r>
            <a:endParaRPr lang="ru-RU" altLang="ru-RU" dirty="0">
              <a:latin typeface="Open Sans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9DA254D-7B35-491E-AEE8-DD5B1A4C2311}"/>
              </a:ext>
            </a:extLst>
          </p:cNvPr>
          <p:cNvSpPr/>
          <p:nvPr/>
        </p:nvSpPr>
        <p:spPr>
          <a:xfrm>
            <a:off x="510267" y="5148016"/>
            <a:ext cx="11244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Перед установкой необходимо добавить ключ в систему:</a:t>
            </a:r>
            <a:endParaRPr lang="ru-RU" dirty="0"/>
          </a:p>
        </p:txBody>
      </p:sp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59C5685D-3B4B-4B9B-B524-7BBA4CC4B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44477"/>
              </p:ext>
            </p:extLst>
          </p:nvPr>
        </p:nvGraphicFramePr>
        <p:xfrm>
          <a:off x="590312" y="5517348"/>
          <a:ext cx="1124449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499">
                  <a:extLst>
                    <a:ext uri="{9D8B030D-6E8A-4147-A177-3AD203B41FA5}">
                      <a16:colId xmlns:a16="http://schemas.microsoft.com/office/drawing/2014/main" val="3982544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curl -</a:t>
                      </a:r>
                      <a:r>
                        <a:rPr lang="en-US" dirty="0" err="1"/>
                        <a:t>fsSL</a:t>
                      </a:r>
                      <a:r>
                        <a:rPr lang="en-US" dirty="0"/>
                        <a:t> https://pkg.jenkins.io/debian-stable/jenkins.io.key | </a:t>
                      </a:r>
                      <a:r>
                        <a:rPr lang="en-US" dirty="0" err="1"/>
                        <a:t>sudo</a:t>
                      </a:r>
                      <a:r>
                        <a:rPr lang="en-US" dirty="0"/>
                        <a:t> tee 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/share/keyrings/</a:t>
                      </a:r>
                      <a:r>
                        <a:rPr lang="en-US" dirty="0" err="1"/>
                        <a:t>jenkins-keyring.asc</a:t>
                      </a:r>
                      <a:r>
                        <a:rPr lang="en-US" dirty="0"/>
                        <a:t> &gt; /dev/null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332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24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8">
            <a:extLst>
              <a:ext uri="{FF2B5EF4-FFF2-40B4-BE49-F238E27FC236}">
                <a16:creationId xmlns:a16="http://schemas.microsoft.com/office/drawing/2014/main" id="{4CE95357-D079-46F5-AAE2-7315F6C03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13" y="956158"/>
            <a:ext cx="53538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Open Sans"/>
              </a:rPr>
              <a:t>Затем добавить информацию в установщик 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Open Sans"/>
                <a:cs typeface="Courier New" panose="02070309020205020404" pitchFamily="49" charset="0"/>
              </a:rPr>
              <a:t>apt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Open Sans"/>
              </a:rPr>
              <a:t>: 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AFC2640-78B7-4074-AB6C-E81054ADF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11095"/>
              </p:ext>
            </p:extLst>
          </p:nvPr>
        </p:nvGraphicFramePr>
        <p:xfrm>
          <a:off x="590313" y="1325490"/>
          <a:ext cx="1124449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499">
                  <a:extLst>
                    <a:ext uri="{9D8B030D-6E8A-4147-A177-3AD203B41FA5}">
                      <a16:colId xmlns:a16="http://schemas.microsoft.com/office/drawing/2014/main" val="221267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echo deb [signed-by=/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/share/keyrings/</a:t>
                      </a:r>
                      <a:r>
                        <a:rPr lang="en-US" dirty="0" err="1"/>
                        <a:t>jenkins-keyring.asc</a:t>
                      </a:r>
                      <a:r>
                        <a:rPr lang="en-US" dirty="0"/>
                        <a:t>] \ https://pkg.jenkins.io/debian-stable binary/ | </a:t>
                      </a:r>
                      <a:r>
                        <a:rPr lang="en-US" dirty="0" err="1"/>
                        <a:t>sudo</a:t>
                      </a:r>
                      <a:r>
                        <a:rPr lang="en-US" dirty="0"/>
                        <a:t> tee \ /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/apt/</a:t>
                      </a:r>
                      <a:r>
                        <a:rPr lang="en-US" dirty="0" err="1"/>
                        <a:t>sources.list.d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jenkins.list</a:t>
                      </a:r>
                      <a:r>
                        <a:rPr lang="en-US" dirty="0"/>
                        <a:t> &gt; /dev/null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106111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36E550-7E32-4BD5-8CE1-008AC79C9271}"/>
              </a:ext>
            </a:extLst>
          </p:cNvPr>
          <p:cNvSpPr/>
          <p:nvPr/>
        </p:nvSpPr>
        <p:spPr>
          <a:xfrm>
            <a:off x="590312" y="2011679"/>
            <a:ext cx="2610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Open Sans"/>
              </a:rPr>
              <a:t>Обновить установщик: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44D13D1-06F5-4FE9-BE7F-1DE4D01B6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46330"/>
              </p:ext>
            </p:extLst>
          </p:nvPr>
        </p:nvGraphicFramePr>
        <p:xfrm>
          <a:off x="590312" y="2432221"/>
          <a:ext cx="112444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499">
                  <a:extLst>
                    <a:ext uri="{9D8B030D-6E8A-4147-A177-3AD203B41FA5}">
                      <a16:colId xmlns:a16="http://schemas.microsoft.com/office/drawing/2014/main" val="50218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apt-get update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2101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1A4B39-D391-4401-B534-225DA8122375}"/>
              </a:ext>
            </a:extLst>
          </p:cNvPr>
          <p:cNvSpPr/>
          <p:nvPr/>
        </p:nvSpPr>
        <p:spPr>
          <a:xfrm>
            <a:off x="590312" y="2858269"/>
            <a:ext cx="347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Open Sans"/>
              </a:rPr>
              <a:t>И, наконец, установить </a:t>
            </a:r>
            <a:r>
              <a:rPr lang="en-US" dirty="0">
                <a:latin typeface="Open Sans"/>
              </a:rPr>
              <a:t>Jenkins:</a:t>
            </a:r>
            <a:endParaRPr lang="ru-RU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94915BAC-124E-4B3F-BE7D-E3024DA31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79258"/>
              </p:ext>
            </p:extLst>
          </p:nvPr>
        </p:nvGraphicFramePr>
        <p:xfrm>
          <a:off x="590311" y="3285714"/>
          <a:ext cx="112444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499">
                  <a:extLst>
                    <a:ext uri="{9D8B030D-6E8A-4147-A177-3AD203B41FA5}">
                      <a16:colId xmlns:a16="http://schemas.microsoft.com/office/drawing/2014/main" val="3709107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apt-get install </a:t>
                      </a:r>
                      <a:r>
                        <a:rPr lang="en-US" dirty="0" err="1"/>
                        <a:t>jenkins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36842"/>
                  </a:ext>
                </a:extLst>
              </a:tr>
            </a:tbl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2ABC1A4-B846-480D-B43B-E61637FF8CDB}"/>
              </a:ext>
            </a:extLst>
          </p:cNvPr>
          <p:cNvSpPr/>
          <p:nvPr/>
        </p:nvSpPr>
        <p:spPr>
          <a:xfrm>
            <a:off x="590310" y="3694904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Open Sans"/>
              </a:rPr>
              <a:t>После успешного окончания установки можно проверить статус процесса с использованием команды: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87DC1841-BB02-4B92-B849-2E644863C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145739"/>
              </p:ext>
            </p:extLst>
          </p:nvPr>
        </p:nvGraphicFramePr>
        <p:xfrm>
          <a:off x="590310" y="4149564"/>
          <a:ext cx="112444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498">
                  <a:extLst>
                    <a:ext uri="{9D8B030D-6E8A-4147-A177-3AD203B41FA5}">
                      <a16:colId xmlns:a16="http://schemas.microsoft.com/office/drawing/2014/main" val="3376768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service </a:t>
                      </a:r>
                      <a:r>
                        <a:rPr lang="en-US" dirty="0" err="1"/>
                        <a:t>jenkins</a:t>
                      </a:r>
                      <a:r>
                        <a:rPr lang="en-US" dirty="0"/>
                        <a:t> status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215904"/>
                  </a:ext>
                </a:extLst>
              </a:tr>
            </a:tbl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ADC86E-29BB-44F4-ABC7-317061B1C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80" y="4698849"/>
            <a:ext cx="10942328" cy="13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9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7A029E-2510-4283-AAE0-26E196BF83A9}"/>
              </a:ext>
            </a:extLst>
          </p:cNvPr>
          <p:cNvSpPr/>
          <p:nvPr/>
        </p:nvSpPr>
        <p:spPr>
          <a:xfrm>
            <a:off x="590313" y="858839"/>
            <a:ext cx="11244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Open Sans"/>
              </a:rPr>
              <a:t>По умолчанию </a:t>
            </a:r>
            <a:r>
              <a:rPr lang="ru-RU" dirty="0" err="1">
                <a:latin typeface="Open Sans"/>
              </a:rPr>
              <a:t>Jenkins</a:t>
            </a:r>
            <a:r>
              <a:rPr lang="ru-RU" dirty="0">
                <a:latin typeface="Open Sans"/>
              </a:rPr>
              <a:t> начнет работать как </a:t>
            </a:r>
            <a:r>
              <a:rPr lang="ru-RU" dirty="0" err="1">
                <a:latin typeface="Open Sans"/>
              </a:rPr>
              <a:t>web</a:t>
            </a:r>
            <a:r>
              <a:rPr lang="ru-RU" dirty="0">
                <a:latin typeface="Open Sans"/>
              </a:rPr>
              <a:t> сервер на порте 8080.</a:t>
            </a:r>
            <a:endParaRPr lang="en-US" dirty="0">
              <a:latin typeface="Open Sans"/>
            </a:endParaRPr>
          </a:p>
          <a:p>
            <a:endParaRPr lang="ru-RU" dirty="0">
              <a:latin typeface="Open Sans"/>
            </a:endParaRPr>
          </a:p>
          <a:p>
            <a:r>
              <a:rPr lang="ru-RU" dirty="0">
                <a:latin typeface="Open Sans"/>
              </a:rPr>
              <a:t>Для начала работы с </a:t>
            </a:r>
            <a:r>
              <a:rPr lang="ru-RU" dirty="0" err="1">
                <a:latin typeface="Open Sans"/>
              </a:rPr>
              <a:t>Jenkins</a:t>
            </a:r>
            <a:r>
              <a:rPr lang="ru-RU" dirty="0">
                <a:latin typeface="Open Sans"/>
              </a:rPr>
              <a:t> в графическом веб-интерфейсе необходимо через браузер зайти на сервер, на котором запущен </a:t>
            </a:r>
            <a:r>
              <a:rPr lang="ru-RU" dirty="0" err="1">
                <a:latin typeface="Open Sans"/>
              </a:rPr>
              <a:t>Jenkins</a:t>
            </a:r>
            <a:r>
              <a:rPr lang="ru-RU" dirty="0">
                <a:latin typeface="Open Sans"/>
              </a:rPr>
              <a:t>, номер порта 8080. После этого в окне браузера появится следующее сообщение о необходимости разблокировать (</a:t>
            </a:r>
            <a:r>
              <a:rPr lang="ru-RU" dirty="0" err="1">
                <a:latin typeface="Open Sans"/>
              </a:rPr>
              <a:t>unlock</a:t>
            </a:r>
            <a:r>
              <a:rPr lang="ru-RU" dirty="0">
                <a:latin typeface="Open Sans"/>
              </a:rPr>
              <a:t>) </a:t>
            </a:r>
            <a:r>
              <a:rPr lang="ru-RU" dirty="0" err="1">
                <a:latin typeface="Open Sans"/>
              </a:rPr>
              <a:t>Jenkins</a:t>
            </a:r>
            <a:r>
              <a:rPr lang="ru-RU" dirty="0">
                <a:latin typeface="Open Sans"/>
              </a:rPr>
              <a:t> для начала работы.</a:t>
            </a:r>
            <a:endParaRPr lang="ru-RU" b="0" i="0" dirty="0">
              <a:effectLst/>
              <a:latin typeface="Open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C3ED6D-FC9E-4D27-81EC-B1DBD15D3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86" y="2336167"/>
            <a:ext cx="6192114" cy="270547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E2D5602-876D-4D93-A48C-A1D5096E8471}"/>
              </a:ext>
            </a:extLst>
          </p:cNvPr>
          <p:cNvSpPr/>
          <p:nvPr/>
        </p:nvSpPr>
        <p:spPr>
          <a:xfrm>
            <a:off x="590312" y="4922968"/>
            <a:ext cx="11244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 соответствии с этой информацией необходимо скопировать текст с сервера из файла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C7CF2B5-F15C-4A6C-BA30-E17DCC96B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864154"/>
              </p:ext>
            </p:extLst>
          </p:nvPr>
        </p:nvGraphicFramePr>
        <p:xfrm>
          <a:off x="590312" y="5292300"/>
          <a:ext cx="112444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499">
                  <a:extLst>
                    <a:ext uri="{9D8B030D-6E8A-4147-A177-3AD203B41FA5}">
                      <a16:colId xmlns:a16="http://schemas.microsoft.com/office/drawing/2014/main" val="854207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r>
                        <a:rPr lang="en-US" dirty="0"/>
                        <a:t> vi /var/lib/</a:t>
                      </a:r>
                      <a:r>
                        <a:rPr lang="en-US" dirty="0" err="1"/>
                        <a:t>jenkins</a:t>
                      </a:r>
                      <a:r>
                        <a:rPr lang="en-US" dirty="0"/>
                        <a:t>/secrets/</a:t>
                      </a:r>
                      <a:r>
                        <a:rPr lang="en-US" dirty="0" err="1"/>
                        <a:t>initialAdminPassword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596521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1AB5FB-4505-46D1-8700-2E9924B1010B}"/>
              </a:ext>
            </a:extLst>
          </p:cNvPr>
          <p:cNvSpPr/>
          <p:nvPr/>
        </p:nvSpPr>
        <p:spPr>
          <a:xfrm>
            <a:off x="590310" y="5661632"/>
            <a:ext cx="11244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Затем подставить его в поле для ввода текста «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Administrator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password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». Это действие выполняется только один раз перед началом работы.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9589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965FE1E-B340-46FC-9237-C1F80C3BF937}"/>
              </a:ext>
            </a:extLst>
          </p:cNvPr>
          <p:cNvSpPr/>
          <p:nvPr/>
        </p:nvSpPr>
        <p:spPr>
          <a:xfrm>
            <a:off x="3661680" y="173248"/>
            <a:ext cx="4868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474747"/>
                </a:solidFill>
                <a:latin typeface="Open Sans"/>
              </a:rPr>
              <a:t>Использование </a:t>
            </a:r>
            <a:r>
              <a:rPr lang="en-US" sz="3200" b="1" dirty="0">
                <a:solidFill>
                  <a:srgbClr val="474747"/>
                </a:solidFill>
                <a:latin typeface="Open Sans"/>
              </a:rPr>
              <a:t>Jenkins</a:t>
            </a:r>
            <a:endParaRPr lang="en-US" sz="3200" b="1" dirty="0">
              <a:solidFill>
                <a:srgbClr val="474747"/>
              </a:solidFill>
              <a:effectLst/>
              <a:latin typeface="Open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8BD4B9-819C-40A4-9801-B162769BCCAD}"/>
              </a:ext>
            </a:extLst>
          </p:cNvPr>
          <p:cNvSpPr/>
          <p:nvPr/>
        </p:nvSpPr>
        <p:spPr>
          <a:xfrm>
            <a:off x="590313" y="940303"/>
            <a:ext cx="2701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313131"/>
                </a:solidFill>
                <a:latin typeface="Open Sans"/>
              </a:rPr>
              <a:t>Установка плагинов</a:t>
            </a:r>
            <a:endParaRPr lang="ru-RU" sz="2000" b="1" dirty="0">
              <a:solidFill>
                <a:srgbClr val="313131"/>
              </a:solidFill>
              <a:effectLst/>
              <a:latin typeface="Open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0EC4704-DC68-44C4-AA76-92FCDC7A4D17}"/>
              </a:ext>
            </a:extLst>
          </p:cNvPr>
          <p:cNvSpPr/>
          <p:nvPr/>
        </p:nvSpPr>
        <p:spPr>
          <a:xfrm>
            <a:off x="590312" y="1340413"/>
            <a:ext cx="11244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Вы можете выбрать </a:t>
            </a:r>
            <a:r>
              <a:rPr lang="ru-RU" b="1" dirty="0">
                <a:solidFill>
                  <a:srgbClr val="313131"/>
                </a:solidFill>
                <a:latin typeface="Open Sans"/>
              </a:rPr>
              <a:t>установку рекомендованных плагинов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 (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Install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suggested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plugins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), либо </a:t>
            </a:r>
            <a:r>
              <a:rPr lang="ru-RU" b="1" dirty="0">
                <a:solidFill>
                  <a:srgbClr val="313131"/>
                </a:solidFill>
                <a:latin typeface="Open Sans"/>
              </a:rPr>
              <a:t>самостоятельно выбирать те плагины, которые вам нужны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 (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Select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plugins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to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install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). Если вы выберете установку рекомендованных плагинов, то автоматически запустится установка.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9B0E5A-065A-4493-B3E6-582D60D9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320" y="2283448"/>
            <a:ext cx="7488482" cy="43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9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6F5D973-19D9-4EFA-8237-5E36418A5420}"/>
              </a:ext>
            </a:extLst>
          </p:cNvPr>
          <p:cNvSpPr/>
          <p:nvPr/>
        </p:nvSpPr>
        <p:spPr>
          <a:xfrm>
            <a:off x="590312" y="98119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этого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предложит вам создать пользователя для работы в системе.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42047D-6E11-4554-90CD-956995C3F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893" y="1472891"/>
            <a:ext cx="8698213" cy="455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69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4F9931-178F-4A7F-9BB5-D5FBB6E05173}"/>
              </a:ext>
            </a:extLst>
          </p:cNvPr>
          <p:cNvSpPr/>
          <p:nvPr/>
        </p:nvSpPr>
        <p:spPr>
          <a:xfrm>
            <a:off x="590312" y="98119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 создания пользователя можно переходить к работе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BE863D-828F-4065-AFB9-379F88287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78" y="1350531"/>
            <a:ext cx="10113365" cy="52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5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21FDA1-2EDB-4103-835C-CB4B9A2D170A}"/>
              </a:ext>
            </a:extLst>
          </p:cNvPr>
          <p:cNvSpPr/>
          <p:nvPr/>
        </p:nvSpPr>
        <p:spPr>
          <a:xfrm>
            <a:off x="590312" y="858839"/>
            <a:ext cx="11244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нажатия кнопки запуска консоли управления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“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Start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using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” открывается рабочее пространство для работы 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FD4458-7805-4EC7-AE2D-2EA24A471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14" y="1560734"/>
            <a:ext cx="7800572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0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45F1F1D-8306-4288-8F5E-2A99BC858ECD}"/>
              </a:ext>
            </a:extLst>
          </p:cNvPr>
          <p:cNvSpPr/>
          <p:nvPr/>
        </p:nvSpPr>
        <p:spPr>
          <a:xfrm>
            <a:off x="590313" y="858839"/>
            <a:ext cx="5399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Давайте создадим первую тестовую сборку (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job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5051D0-1013-41A4-A111-0F9292425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094" y="1632053"/>
            <a:ext cx="9683548" cy="35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48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5B5A29-B633-4B2F-B789-9F39AE7F78E9}"/>
              </a:ext>
            </a:extLst>
          </p:cNvPr>
          <p:cNvSpPr/>
          <p:nvPr/>
        </p:nvSpPr>
        <p:spPr>
          <a:xfrm>
            <a:off x="590313" y="858839"/>
            <a:ext cx="11244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 открывшейся форме задаем имя и выбираем опцию «Создать задачу со свободной конфигурацией» после чего нажимаем кнопку «ОК».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70117E-49F7-4AB9-8C4E-AF1C0FBFC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850" y="1599975"/>
            <a:ext cx="9280300" cy="48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3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550" y="296863"/>
          <a:ext cx="112442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774967" imgH="470848" progId="CorelDraw.Graphic.22">
                  <p:embed/>
                </p:oleObj>
              </mc:Choice>
              <mc:Fallback>
                <p:oleObj name="CorelDRAW" r:id="rId3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550" y="296863"/>
                        <a:ext cx="11244263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3F4984-6666-D4C9-9EA7-D2EDFDA22D29}"/>
              </a:ext>
            </a:extLst>
          </p:cNvPr>
          <p:cNvSpPr/>
          <p:nvPr/>
        </p:nvSpPr>
        <p:spPr>
          <a:xfrm>
            <a:off x="2229542" y="234708"/>
            <a:ext cx="6031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DevOps </a:t>
            </a:r>
            <a:r>
              <a:rPr lang="en-US" sz="2400" b="1" dirty="0" err="1">
                <a:solidFill>
                  <a:srgbClr val="0070C0"/>
                </a:solidFill>
              </a:rPr>
              <a:t>п</a:t>
            </a:r>
            <a:r>
              <a:rPr lang="ru-RU" sz="2400" b="1" dirty="0">
                <a:solidFill>
                  <a:srgbClr val="0070C0"/>
                </a:solidFill>
              </a:rPr>
              <a:t>ри промышленной разработке ПО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60AB2D-E941-67D1-FB98-1AD296A120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/>
          <a:stretch/>
        </p:blipFill>
        <p:spPr>
          <a:xfrm>
            <a:off x="133814" y="900114"/>
            <a:ext cx="11700999" cy="59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23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5A3E77D-E4F0-4D43-BF56-FEC35559B10B}"/>
              </a:ext>
            </a:extLst>
          </p:cNvPr>
          <p:cNvSpPr/>
          <p:nvPr/>
        </p:nvSpPr>
        <p:spPr>
          <a:xfrm>
            <a:off x="590312" y="858839"/>
            <a:ext cx="11244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этого выбираем опции управления проектом на разных этапах (чем больше плагинов, тем больше опций) и сохраняем проект. На этом этапе будут предложены различные опции для проекта, их можно пропустить, необходимые опции можно добавить потом. После сохранения мы увидим следующее окно.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2B3AA3-A991-4C06-A50F-921CC3C0F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69" y="2128656"/>
            <a:ext cx="9740061" cy="38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8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10BA6F7-1B69-471D-A694-5BC26A48353D}"/>
              </a:ext>
            </a:extLst>
          </p:cNvPr>
          <p:cNvSpPr/>
          <p:nvPr/>
        </p:nvSpPr>
        <p:spPr>
          <a:xfrm>
            <a:off x="590312" y="85883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Теперь давайте посмотрим на те возможности, которые у нас есть в главном окне управления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53ACA5-3F8F-45C5-8533-24291B9F2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1355815"/>
            <a:ext cx="6698035" cy="3032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0F529-FAD7-4133-B31C-06CB718350A9}"/>
              </a:ext>
            </a:extLst>
          </p:cNvPr>
          <p:cNvSpPr txBox="1"/>
          <p:nvPr/>
        </p:nvSpPr>
        <p:spPr>
          <a:xfrm>
            <a:off x="0" y="1228171"/>
            <a:ext cx="513677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Для нас доступны следующие важные действия:</a:t>
            </a:r>
          </a:p>
          <a:p>
            <a:endParaRPr lang="ru-RU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b="1" dirty="0"/>
              <a:t>Создать </a:t>
            </a:r>
            <a:r>
              <a:rPr lang="ru-RU" b="1" dirty="0" err="1"/>
              <a:t>Item</a:t>
            </a:r>
            <a:r>
              <a:rPr lang="ru-RU" dirty="0"/>
              <a:t> — создание новых сущностей, например, задач (</a:t>
            </a:r>
            <a:r>
              <a:rPr lang="ru-RU" dirty="0" err="1"/>
              <a:t>jobs</a:t>
            </a:r>
            <a:r>
              <a:rPr lang="ru-RU" dirty="0"/>
              <a:t>);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b="1" dirty="0"/>
              <a:t>Пользователи</a:t>
            </a:r>
            <a:r>
              <a:rPr lang="ru-RU" dirty="0"/>
              <a:t> — управление пользователями;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b="1" dirty="0"/>
              <a:t>История сборок</a:t>
            </a:r>
            <a:r>
              <a:rPr lang="ru-RU" dirty="0"/>
              <a:t> — работа со сборками;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b="1" dirty="0"/>
              <a:t>Настроить </a:t>
            </a:r>
            <a:r>
              <a:rPr lang="ru-RU" b="1" dirty="0" err="1"/>
              <a:t>Jenkins</a:t>
            </a:r>
            <a:r>
              <a:rPr lang="ru-RU" dirty="0"/>
              <a:t> — системные настройки </a:t>
            </a:r>
            <a:r>
              <a:rPr lang="ru-RU" dirty="0" err="1"/>
              <a:t>Jenkins</a:t>
            </a:r>
            <a:r>
              <a:rPr lang="ru-RU" dirty="0"/>
              <a:t>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b="1" dirty="0" err="1"/>
              <a:t>MyViews</a:t>
            </a:r>
            <a:r>
              <a:rPr lang="ru-RU" dirty="0"/>
              <a:t> — управление визуализациями.</a:t>
            </a: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F4EB38-E592-4986-93F7-096B55CFA5A1}"/>
              </a:ext>
            </a:extLst>
          </p:cNvPr>
          <p:cNvSpPr/>
          <p:nvPr/>
        </p:nvSpPr>
        <p:spPr>
          <a:xfrm>
            <a:off x="590311" y="4626712"/>
            <a:ext cx="11244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 окне «Очередь сборок» показывается состояние сборок (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jobs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). На основе этой информации можно определить количество одновременно выполняемых сборок (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jobs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), в соответствии с имеющимися ресурсами.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0429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C609A8-5C6F-4069-A993-15962EB1657E}"/>
              </a:ext>
            </a:extLst>
          </p:cNvPr>
          <p:cNvSpPr/>
          <p:nvPr/>
        </p:nvSpPr>
        <p:spPr>
          <a:xfrm>
            <a:off x="590312" y="996006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Для установки плагина необходимо выбрать пункт «Настроить Jenkins».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9ACC4A-0030-4F0E-BA87-8C0FB111A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2" y="1502505"/>
            <a:ext cx="11095850" cy="36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1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D1C2A33-DB2A-4BA5-A4CC-C44DA5F14A71}"/>
              </a:ext>
            </a:extLst>
          </p:cNvPr>
          <p:cNvSpPr/>
          <p:nvPr/>
        </p:nvSpPr>
        <p:spPr>
          <a:xfrm>
            <a:off x="590313" y="858839"/>
            <a:ext cx="11244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этого необходимо выбрать нужный плагин и установить его.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B30A50-8759-47DA-BC76-580B60904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02" y="1228171"/>
            <a:ext cx="10449722" cy="50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42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D3A2CD-CDE5-44DF-9731-EFA91F726D0C}"/>
              </a:ext>
            </a:extLst>
          </p:cNvPr>
          <p:cNvSpPr/>
          <p:nvPr/>
        </p:nvSpPr>
        <p:spPr>
          <a:xfrm>
            <a:off x="590312" y="858839"/>
            <a:ext cx="11244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Теперь давайте рассмотрим более подробно создание тренировочной, «игрушечной» сборки (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job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). Перейдя на главную панель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мы увидим перечень всех сборок, которые мы подготовили. У нас пока только одна сборка с именем «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test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».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E8E4AF-770B-4302-AE10-278BF0130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21" y="1915108"/>
            <a:ext cx="11523958" cy="32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95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3437FB0-50CA-4C05-86B3-DF86EE8C239B}"/>
              </a:ext>
            </a:extLst>
          </p:cNvPr>
          <p:cNvSpPr/>
          <p:nvPr/>
        </p:nvSpPr>
        <p:spPr>
          <a:xfrm>
            <a:off x="590312" y="858839"/>
            <a:ext cx="11244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Нажав на выбранную нами сборку, мы получим возможность ее редактирования, в том числе описания различных действий по автоматизации. Для этого надо выбрать пункт «Настройки».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69C72D-88CF-4E76-9266-F4D73281E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37" y="1462966"/>
            <a:ext cx="7706525" cy="51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29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0F87C7B-5B40-4F20-9BEB-7E9183657F9D}"/>
              </a:ext>
            </a:extLst>
          </p:cNvPr>
          <p:cNvSpPr/>
          <p:nvPr/>
        </p:nvSpPr>
        <p:spPr>
          <a:xfrm>
            <a:off x="590313" y="858839"/>
            <a:ext cx="590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этого мы увидим множество различных опций: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03B170-81FA-4D8E-AE13-853302450C69}"/>
              </a:ext>
            </a:extLst>
          </p:cNvPr>
          <p:cNvSpPr/>
          <p:nvPr/>
        </p:nvSpPr>
        <p:spPr>
          <a:xfrm>
            <a:off x="590312" y="1228171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Можно пропустить все пункты, добавить только выполнение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shell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-команд на этапе «Сборка».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1C57A-0F47-49D4-8427-3F7D29ECA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476" y="1672903"/>
            <a:ext cx="4793047" cy="49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51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3A43E3F-BCEC-4D50-9DC8-C1203AFA7AB7}"/>
              </a:ext>
            </a:extLst>
          </p:cNvPr>
          <p:cNvSpPr/>
          <p:nvPr/>
        </p:nvSpPr>
        <p:spPr>
          <a:xfrm>
            <a:off x="590312" y="85883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этого новый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job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появится в списке, и мы можем запустить его.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7738B6-069E-4DB4-9688-05015F9D5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93" y="1462966"/>
            <a:ext cx="10963735" cy="24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7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D519B32-DC90-4CFF-8A95-35448281CBBF}"/>
              </a:ext>
            </a:extLst>
          </p:cNvPr>
          <p:cNvSpPr/>
          <p:nvPr/>
        </p:nvSpPr>
        <p:spPr>
          <a:xfrm>
            <a:off x="590312" y="85883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 окне «Очередь сборок» мы можем видеть, что сборка начала выполняться.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2330B5-34E0-417D-AD84-6AA5008A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03" y="1292416"/>
            <a:ext cx="7840994" cy="531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69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B332A25-DEA2-4495-822E-4D6EDF142E9E}"/>
              </a:ext>
            </a:extLst>
          </p:cNvPr>
          <p:cNvSpPr/>
          <p:nvPr/>
        </p:nvSpPr>
        <p:spPr>
          <a:xfrm>
            <a:off x="590312" y="858839"/>
            <a:ext cx="11244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Чтобы увидеть результаты работы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shell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-скрипта, который пишет информацию на стандартный вывод системы, нам необходимо открыть «Вывод консоли».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D88197-4658-4839-8D75-CAA470BDC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1" y="1552607"/>
            <a:ext cx="11244499" cy="322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9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2929BF8-B614-4D8A-A9D2-968366C099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2486D3-788B-46CD-A52C-E1C53F862CE5}"/>
              </a:ext>
            </a:extLst>
          </p:cNvPr>
          <p:cNvSpPr/>
          <p:nvPr/>
        </p:nvSpPr>
        <p:spPr>
          <a:xfrm>
            <a:off x="435723" y="966369"/>
            <a:ext cx="1089495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70C0"/>
                </a:solidFill>
              </a:rPr>
              <a:t>Непрерывная интеграция (</a:t>
            </a:r>
            <a:r>
              <a:rPr lang="en" sz="2000" b="1" dirty="0">
                <a:solidFill>
                  <a:srgbClr val="0070C0"/>
                </a:solidFill>
              </a:rPr>
              <a:t>CI, Continuous Integration) </a:t>
            </a:r>
            <a:r>
              <a:rPr lang="en" sz="2000" dirty="0"/>
              <a:t>– </a:t>
            </a:r>
            <a:r>
              <a:rPr lang="ru-RU" sz="2000" dirty="0"/>
              <a:t>это практика разработки программного обеспечения, которая заключается в выполнении частых автоматизированных сборок для скорейшего выявления ошибок. Это позволяет постоянно быть уверенным в том, что код находится в рабочем состоянии. Переход к непрерывной интеграции позволяет снизить трудоёмкость интеграции изменений кода с существующей </a:t>
            </a:r>
            <a:r>
              <a:rPr lang="ru-RU" sz="2000" dirty="0" err="1"/>
              <a:t>кодо</a:t>
            </a:r>
            <a:r>
              <a:rPr lang="en-US" sz="2000" dirty="0" err="1"/>
              <a:t>в</a:t>
            </a:r>
            <a:r>
              <a:rPr lang="ru-RU" sz="2000" dirty="0"/>
              <a:t>ой базой и сделать её более предсказуемой за счет наиболее раннего обнаружения и устранения ошибок и противоречий, сделать процесс разработки прозрачным для всех участников команды.</a:t>
            </a:r>
          </a:p>
          <a:p>
            <a:endParaRPr lang="en-US" sz="2000" dirty="0"/>
          </a:p>
          <a:p>
            <a:r>
              <a:rPr lang="ru-RU" sz="2000" dirty="0"/>
              <a:t>Практика включает в себя: </a:t>
            </a:r>
            <a:endParaRPr lang="en-US" sz="2000" dirty="0"/>
          </a:p>
          <a:p>
            <a:r>
              <a:rPr lang="ru-RU" sz="2000" dirty="0"/>
              <a:t>• хранение кода в системе контроля версий </a:t>
            </a:r>
            <a:endParaRPr lang="en-US" sz="2000" dirty="0"/>
          </a:p>
          <a:p>
            <a:r>
              <a:rPr lang="ru-RU" sz="2000" dirty="0"/>
              <a:t>• ручное </a:t>
            </a:r>
            <a:r>
              <a:rPr lang="en" sz="2000" dirty="0"/>
              <a:t>code review </a:t>
            </a:r>
          </a:p>
          <a:p>
            <a:r>
              <a:rPr lang="en" sz="2000" dirty="0"/>
              <a:t>• </a:t>
            </a:r>
            <a:r>
              <a:rPr lang="ru-RU" sz="2000" dirty="0"/>
              <a:t>частые автоматизированные сборки </a:t>
            </a:r>
            <a:endParaRPr lang="en-US" sz="2000" dirty="0"/>
          </a:p>
          <a:p>
            <a:r>
              <a:rPr lang="ru-RU" sz="2000" dirty="0"/>
              <a:t>• автоматизированное модульное (</a:t>
            </a:r>
            <a:r>
              <a:rPr lang="en" sz="2000" dirty="0"/>
              <a:t>unit) </a:t>
            </a:r>
            <a:r>
              <a:rPr lang="ru-RU" sz="2000" dirty="0"/>
              <a:t>тестирование </a:t>
            </a:r>
            <a:endParaRPr lang="en-US" sz="2000" dirty="0"/>
          </a:p>
          <a:p>
            <a:r>
              <a:rPr lang="ru-RU" sz="2000" dirty="0"/>
              <a:t>• статическую проверку качества кода </a:t>
            </a:r>
            <a:endParaRPr lang="en-US" sz="2000" dirty="0"/>
          </a:p>
          <a:p>
            <a:r>
              <a:rPr lang="ru-RU" sz="2000" dirty="0"/>
              <a:t>• анализ кода на безопасность </a:t>
            </a:r>
            <a:endParaRPr lang="en-US" sz="2000" dirty="0"/>
          </a:p>
          <a:p>
            <a:r>
              <a:rPr lang="ru-RU" sz="2000" dirty="0"/>
              <a:t>• автоматизированное развертывание на среды разработки </a:t>
            </a:r>
            <a:endParaRPr lang="en-US" sz="2000" dirty="0"/>
          </a:p>
          <a:p>
            <a:r>
              <a:rPr lang="ru-RU" sz="2000" dirty="0"/>
              <a:t>• </a:t>
            </a:r>
            <a:r>
              <a:rPr lang="ru-RU" sz="2000" dirty="0" err="1"/>
              <a:t>Фунциональные</a:t>
            </a:r>
            <a:r>
              <a:rPr lang="ru-RU" sz="2000" dirty="0"/>
              <a:t> </a:t>
            </a:r>
            <a:r>
              <a:rPr lang="ru-RU" sz="2000" dirty="0" err="1"/>
              <a:t>смоук</a:t>
            </a:r>
            <a:r>
              <a:rPr lang="ru-RU" sz="2000" dirty="0"/>
              <a:t>-тесты на среде разработке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85F93A-5BD8-4FF4-BE55-83DF27150984}"/>
              </a:ext>
            </a:extLst>
          </p:cNvPr>
          <p:cNvSpPr/>
          <p:nvPr/>
        </p:nvSpPr>
        <p:spPr>
          <a:xfrm>
            <a:off x="2229542" y="234708"/>
            <a:ext cx="7231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Непрерывная интеграция (</a:t>
            </a:r>
            <a:r>
              <a:rPr lang="en-US" sz="2400" b="1" dirty="0">
                <a:solidFill>
                  <a:srgbClr val="0070C0"/>
                </a:solidFill>
              </a:rPr>
              <a:t>Continuous Integration, CI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ru-RU" sz="2400" dirty="0">
              <a:solidFill>
                <a:srgbClr val="0070C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3A28AA-35D2-CBEB-8DB4-5A54DC63C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63" y="4118576"/>
            <a:ext cx="4591050" cy="250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63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FF536BB-F2B7-46F6-862B-CCAEEC61E74E}"/>
              </a:ext>
            </a:extLst>
          </p:cNvPr>
          <p:cNvSpPr/>
          <p:nvPr/>
        </p:nvSpPr>
        <p:spPr>
          <a:xfrm>
            <a:off x="590312" y="85883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этого мы можем увидеть результаты выполнения скрипта автоматизации.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17E626-6B42-45B3-844D-624787D81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398" y="1228171"/>
            <a:ext cx="6268325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3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BE2E7CA-4DD7-4FD7-A8F0-BAFE31C1BC6C}"/>
              </a:ext>
            </a:extLst>
          </p:cNvPr>
          <p:cNvSpPr/>
          <p:nvPr/>
        </p:nvSpPr>
        <p:spPr>
          <a:xfrm>
            <a:off x="590312" y="858839"/>
            <a:ext cx="11244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Можно запустить несколько раз и увидим несколько в очереди выполнения. Количество сборок (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jobs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 в очереди и в текущей обработке можно настраивать.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A343FF-58A9-47FA-A1EF-4F9510467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687" y="1505170"/>
            <a:ext cx="7154625" cy="49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7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C07D77B-D205-4AEB-8033-ED2DB89D7F0B}"/>
              </a:ext>
            </a:extLst>
          </p:cNvPr>
          <p:cNvSpPr/>
          <p:nvPr/>
        </p:nvSpPr>
        <p:spPr>
          <a:xfrm>
            <a:off x="590312" y="85883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Общая история сборок находится здесь.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1605C7-8590-4CF9-AEBE-52E6056EA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368837"/>
            <a:ext cx="10165960" cy="49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30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9FA249-8AA1-4309-AED2-EAC1F49884CF}"/>
              </a:ext>
            </a:extLst>
          </p:cNvPr>
          <p:cNvSpPr/>
          <p:nvPr/>
        </p:nvSpPr>
        <p:spPr>
          <a:xfrm>
            <a:off x="590312" y="843619"/>
            <a:ext cx="11244499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13131"/>
                </a:solidFill>
                <a:latin typeface="Open Sans"/>
              </a:rPr>
              <a:t>Практический совет, который на первых порах будет очень полезен.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 Если вы вдруг забыли пользовательский пароль от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то вы можете исправить ситуацию, выполнив следующие действия:</a:t>
            </a:r>
          </a:p>
          <a:p>
            <a:pPr>
              <a:buFont typeface="+mj-lt"/>
              <a:buAutoNum type="arabicPeriod"/>
            </a:pPr>
            <a:endParaRPr lang="ru-RU" dirty="0">
              <a:solidFill>
                <a:srgbClr val="313131"/>
              </a:solidFill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Остановить службу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dirty="0" err="1">
                <a:solidFill>
                  <a:srgbClr val="313131"/>
                </a:solidFill>
                <a:latin typeface="Open Sans"/>
              </a:rPr>
              <a:t>sudo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service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stop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Скорректировать параметр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useSecurity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в файле /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var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/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lib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/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/config.xml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Запустить службу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dirty="0" err="1">
                <a:solidFill>
                  <a:srgbClr val="313131"/>
                </a:solidFill>
                <a:latin typeface="Open Sans"/>
              </a:rPr>
              <a:t>sudo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service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start</a:t>
            </a:r>
            <a:endParaRPr lang="ru-RU" dirty="0">
              <a:solidFill>
                <a:srgbClr val="313131"/>
              </a:solidFill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После этого можно зайти в систему без пароля и установить для будущего использования новый пароль.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03007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844C1A-3B0B-46B6-8E79-C0CC77469FF5}"/>
              </a:ext>
            </a:extLst>
          </p:cNvPr>
          <p:cNvSpPr/>
          <p:nvPr/>
        </p:nvSpPr>
        <p:spPr>
          <a:xfrm>
            <a:off x="1985683" y="53954"/>
            <a:ext cx="9849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474747"/>
                </a:solidFill>
                <a:latin typeface="Open Sans"/>
              </a:rPr>
              <a:t>Пример практического применения </a:t>
            </a:r>
            <a:r>
              <a:rPr lang="ru-RU" sz="2400" b="1" dirty="0" err="1">
                <a:solidFill>
                  <a:srgbClr val="474747"/>
                </a:solidFill>
                <a:latin typeface="Open Sans"/>
              </a:rPr>
              <a:t>Jenkins</a:t>
            </a:r>
            <a:r>
              <a:rPr lang="ru-RU" sz="2400" b="1" dirty="0">
                <a:solidFill>
                  <a:srgbClr val="474747"/>
                </a:solidFill>
                <a:latin typeface="Open Sans"/>
              </a:rPr>
              <a:t> для проекта машинного обучения</a:t>
            </a:r>
            <a:endParaRPr lang="ru-RU" sz="2400" b="1" dirty="0">
              <a:solidFill>
                <a:srgbClr val="474747"/>
              </a:solidFill>
              <a:effectLst/>
              <a:latin typeface="Open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15B30D-4B81-4A4D-8F2D-844D057F7C03}"/>
              </a:ext>
            </a:extLst>
          </p:cNvPr>
          <p:cNvSpPr/>
          <p:nvPr/>
        </p:nvSpPr>
        <p:spPr>
          <a:xfrm>
            <a:off x="590312" y="858839"/>
            <a:ext cx="11244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>
                <a:solidFill>
                  <a:srgbClr val="313131"/>
                </a:solidFill>
                <a:latin typeface="Open Sans"/>
              </a:rPr>
              <a:t>Чтобы на практике разобраться в этом вопросе, давайте рассмотрим автоматизацию с помощью Jenkins простых операций, которые входят в конвейер проекта машинного обучения: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F9117C-78E0-47E9-819D-3A950F06339B}"/>
              </a:ext>
            </a:extLst>
          </p:cNvPr>
          <p:cNvSpPr/>
          <p:nvPr/>
        </p:nvSpPr>
        <p:spPr>
          <a:xfrm>
            <a:off x="590309" y="1502525"/>
            <a:ext cx="1124449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rgbClr val="313131"/>
                </a:solidFill>
                <a:latin typeface="Open Sans"/>
              </a:rPr>
              <a:t>1. 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Начинается процесс с получения данных, в нашем случае мы будем использовать данные из библиотеки </a:t>
            </a:r>
            <a:r>
              <a:rPr lang="ru-RU" i="1" dirty="0" err="1">
                <a:solidFill>
                  <a:srgbClr val="313131"/>
                </a:solidFill>
                <a:latin typeface="Open Sans"/>
              </a:rPr>
              <a:t>catboost.datasets.titanic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 с информацией о пассажирах Титаника (известная учебная задача с kaggle.com «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Titanic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Disaster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»). Для данных мы проведем необходимую предобработку.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rgbClr val="313131"/>
                </a:solidFill>
                <a:latin typeface="Open Sans"/>
              </a:rPr>
              <a:t>Артефакт этапа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: подготовленные тренировочный и тестовый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датасеты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в формате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csv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записанные на диск.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i="1" dirty="0">
                <a:solidFill>
                  <a:srgbClr val="313131"/>
                </a:solidFill>
                <a:latin typeface="Open Sans"/>
              </a:rPr>
              <a:t>2. 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Следующим шагом будет построение и обучение классификатора пассажиров, который будет предсказывать выжил пассажир или нет. Для этого мы используем простой классификатор логистической регрессии из модуля </a:t>
            </a:r>
            <a:r>
              <a:rPr lang="ru-RU" i="1" dirty="0" err="1">
                <a:solidFill>
                  <a:srgbClr val="313131"/>
                </a:solidFill>
                <a:latin typeface="Open Sans"/>
              </a:rPr>
              <a:t>sklearn.linear_model.LogisticRegression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который обучается на данных предыдущего этапа. 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rgbClr val="313131"/>
                </a:solidFill>
                <a:latin typeface="Open Sans"/>
              </a:rPr>
              <a:t>Артефакт этапа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: обученный классификатор, выгруженный в формате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pickle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i="1" dirty="0">
                <a:solidFill>
                  <a:srgbClr val="313131"/>
                </a:solidFill>
                <a:latin typeface="Open Sans"/>
              </a:rPr>
              <a:t>3. 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Для предсказания на новых данных мы загрузим обученный классификатор из внешнего файла в формате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pickle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и применим его для тестовых данных. 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/>
              <a:t>Артефакт этапа</a:t>
            </a:r>
            <a:r>
              <a:rPr lang="ru-RU" dirty="0"/>
              <a:t>: предсказание для первого пассажира из тестового набора.</a:t>
            </a:r>
            <a:endParaRPr lang="ru-RU" b="0" i="0" dirty="0">
              <a:solidFill>
                <a:srgbClr val="31313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88331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2451349-AD1B-4FCF-B3C2-FD7DD41FBB71}"/>
              </a:ext>
            </a:extLst>
          </p:cNvPr>
          <p:cNvSpPr/>
          <p:nvPr/>
        </p:nvSpPr>
        <p:spPr>
          <a:xfrm>
            <a:off x="590312" y="1062672"/>
            <a:ext cx="112444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Каждый из этих отдельных этапов мы оформим в виде отдельного файла *.</a:t>
            </a:r>
            <a:r>
              <a:rPr lang="en-US" dirty="0" err="1"/>
              <a:t>py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create_dataset.py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train_model.py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make_prediction.py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8431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4F7E4AB-FC05-4ACD-BBD1-A94DA3C97CCD}"/>
              </a:ext>
            </a:extLst>
          </p:cNvPr>
          <p:cNvSpPr/>
          <p:nvPr/>
        </p:nvSpPr>
        <p:spPr>
          <a:xfrm>
            <a:off x="590313" y="988814"/>
            <a:ext cx="404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Open Sans"/>
              </a:rPr>
              <a:t>Содержимое файла </a:t>
            </a:r>
            <a:r>
              <a:rPr lang="en-US" i="1" dirty="0">
                <a:latin typeface="Open Sans"/>
              </a:rPr>
              <a:t>create_dataset.py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4EC5A1-62EA-4E73-8CE8-85DF0221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3" y="1488121"/>
            <a:ext cx="1025985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16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F28A4A3-F2F0-433C-AA74-04D3073ADEDE}"/>
              </a:ext>
            </a:extLst>
          </p:cNvPr>
          <p:cNvSpPr/>
          <p:nvPr/>
        </p:nvSpPr>
        <p:spPr>
          <a:xfrm>
            <a:off x="590313" y="858839"/>
            <a:ext cx="380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Open Sans"/>
              </a:rPr>
              <a:t>Содержимое файла </a:t>
            </a:r>
            <a:r>
              <a:rPr lang="en-US" i="1" dirty="0">
                <a:latin typeface="Open Sans"/>
              </a:rPr>
              <a:t>train_model.py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36F64E-7651-4304-B684-767809705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3" y="1462966"/>
            <a:ext cx="10174120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60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437C858-B5F3-49A6-A70B-80BBF906D1F5}"/>
              </a:ext>
            </a:extLst>
          </p:cNvPr>
          <p:cNvSpPr/>
          <p:nvPr/>
        </p:nvSpPr>
        <p:spPr>
          <a:xfrm>
            <a:off x="590313" y="858839"/>
            <a:ext cx="425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Open Sans"/>
              </a:rPr>
              <a:t>Содержимое файла </a:t>
            </a:r>
            <a:r>
              <a:rPr lang="en-US" i="1" dirty="0">
                <a:latin typeface="Open Sans"/>
              </a:rPr>
              <a:t>make_prediction.py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B1BC12-8D71-4C7C-BFE9-34D4014DF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3" y="1462966"/>
            <a:ext cx="1018364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03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F0F71D6-C18C-4E02-AAA9-57DF71B362E6}"/>
              </a:ext>
            </a:extLst>
          </p:cNvPr>
          <p:cNvSpPr/>
          <p:nvPr/>
        </p:nvSpPr>
        <p:spPr>
          <a:xfrm>
            <a:off x="590313" y="919799"/>
            <a:ext cx="11244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Open Sans"/>
              </a:rPr>
              <a:t>Нам надо последовательно запускать три </a:t>
            </a:r>
            <a:r>
              <a:rPr lang="ru-RU" dirty="0" err="1">
                <a:latin typeface="Open Sans"/>
              </a:rPr>
              <a:t>python</a:t>
            </a:r>
            <a:r>
              <a:rPr lang="ru-RU" dirty="0">
                <a:latin typeface="Open Sans"/>
              </a:rPr>
              <a:t>-скрипта, каждый из которых будет сохранять артефакты (результаты работы) на диск для использования следующим скриптом.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5934E0-66C6-4F2E-8EA6-761793E47365}"/>
              </a:ext>
            </a:extLst>
          </p:cNvPr>
          <p:cNvSpPr/>
          <p:nvPr/>
        </p:nvSpPr>
        <p:spPr>
          <a:xfrm>
            <a:off x="590313" y="1566130"/>
            <a:ext cx="11244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Open Sans"/>
              </a:rPr>
              <a:t>Давайте автоматизируем это в </a:t>
            </a:r>
            <a:r>
              <a:rPr lang="ru-RU" dirty="0" err="1">
                <a:latin typeface="Open Sans"/>
              </a:rPr>
              <a:t>Jenkins</a:t>
            </a:r>
            <a:r>
              <a:rPr lang="ru-RU" dirty="0">
                <a:latin typeface="Open Sans"/>
              </a:rPr>
              <a:t>. Договоримся, что файлы скриптов будут расположены в установленной нами папке проекта, например </a:t>
            </a:r>
            <a:r>
              <a:rPr lang="ru-RU" i="1" dirty="0">
                <a:latin typeface="Open Sans"/>
              </a:rPr>
              <a:t>/</a:t>
            </a:r>
            <a:r>
              <a:rPr lang="ru-RU" i="1" dirty="0" err="1">
                <a:latin typeface="Open Sans"/>
              </a:rPr>
              <a:t>home</a:t>
            </a:r>
            <a:r>
              <a:rPr lang="ru-RU" i="1" dirty="0">
                <a:latin typeface="Open Sans"/>
              </a:rPr>
              <a:t>/</a:t>
            </a:r>
            <a:r>
              <a:rPr lang="ru-RU" i="1" dirty="0" err="1">
                <a:latin typeface="Open Sans"/>
              </a:rPr>
              <a:t>ubuntu</a:t>
            </a:r>
            <a:r>
              <a:rPr lang="ru-RU" i="1" dirty="0">
                <a:latin typeface="Open Sans"/>
              </a:rPr>
              <a:t>/</a:t>
            </a:r>
            <a:r>
              <a:rPr lang="ru-RU" i="1" dirty="0" err="1">
                <a:latin typeface="Open Sans"/>
              </a:rPr>
              <a:t>project</a:t>
            </a:r>
            <a:r>
              <a:rPr lang="ru-RU" i="1" dirty="0">
                <a:latin typeface="Open Sans"/>
              </a:rPr>
              <a:t>/</a:t>
            </a:r>
            <a:r>
              <a:rPr lang="ru-RU" dirty="0">
                <a:latin typeface="Open Sans"/>
              </a:rPr>
              <a:t>. В этом случае мы можем выполнять </a:t>
            </a:r>
            <a:r>
              <a:rPr lang="ru-RU" dirty="0" err="1">
                <a:latin typeface="Open Sans"/>
              </a:rPr>
              <a:t>python</a:t>
            </a:r>
            <a:r>
              <a:rPr lang="ru-RU" dirty="0">
                <a:latin typeface="Open Sans"/>
              </a:rPr>
              <a:t> скрипты с помощью следующей команды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76E947-319D-4F3F-A6E9-C829E3C89062}"/>
              </a:ext>
            </a:extLst>
          </p:cNvPr>
          <p:cNvSpPr/>
          <p:nvPr/>
        </p:nvSpPr>
        <p:spPr>
          <a:xfrm>
            <a:off x="590313" y="2767038"/>
            <a:ext cx="11244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Если вы вдруг забыли установить интерпретатор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python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на рабочий сервер, на котором мы планируем выполнять скрипты, то сделать это можно командой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5B098A-A638-4621-9582-9DF487648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2" y="3387806"/>
            <a:ext cx="5566089" cy="3745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1DEF8D-1E2F-41F1-BBC4-6D343221A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12" y="2418084"/>
            <a:ext cx="4369351" cy="37451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C94D66-A8AB-40D3-8EE6-B1BF4F9DB44D}"/>
              </a:ext>
            </a:extLst>
          </p:cNvPr>
          <p:cNvSpPr/>
          <p:nvPr/>
        </p:nvSpPr>
        <p:spPr>
          <a:xfrm>
            <a:off x="590310" y="3751680"/>
            <a:ext cx="11244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Open Sans"/>
              </a:rPr>
              <a:t>Также нам понадобятся различные библиотеки </a:t>
            </a:r>
            <a:r>
              <a:rPr lang="ru-RU" dirty="0" err="1">
                <a:latin typeface="Open Sans"/>
              </a:rPr>
              <a:t>python</a:t>
            </a:r>
            <a:r>
              <a:rPr lang="ru-RU" dirty="0">
                <a:latin typeface="Open Sans"/>
              </a:rPr>
              <a:t>, которые можно установить с помощью установщика пакетов </a:t>
            </a:r>
            <a:r>
              <a:rPr lang="ru-RU" dirty="0" err="1">
                <a:latin typeface="Open Sans"/>
              </a:rPr>
              <a:t>python</a:t>
            </a:r>
            <a:r>
              <a:rPr lang="ru-RU" dirty="0">
                <a:latin typeface="Open Sans"/>
              </a:rPr>
              <a:t> </a:t>
            </a:r>
            <a:r>
              <a:rPr lang="ru-RU" dirty="0" err="1">
                <a:latin typeface="Open Sans"/>
              </a:rPr>
              <a:t>pip</a:t>
            </a:r>
            <a:r>
              <a:rPr lang="ru-RU" dirty="0">
                <a:latin typeface="Open Sans"/>
              </a:rPr>
              <a:t>. Если установщик </a:t>
            </a:r>
            <a:r>
              <a:rPr lang="ru-RU" dirty="0" err="1">
                <a:latin typeface="Open Sans"/>
              </a:rPr>
              <a:t>pip</a:t>
            </a:r>
            <a:r>
              <a:rPr lang="ru-RU" dirty="0">
                <a:latin typeface="Open Sans"/>
              </a:rPr>
              <a:t> отсутствует на вашем сервере, то его надо установить командой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E126AF-2E52-4FB9-BA81-453F1188B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10" y="4675010"/>
            <a:ext cx="4710264" cy="37451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294FED-104D-4BC4-B3C6-2B1238488FDD}"/>
              </a:ext>
            </a:extLst>
          </p:cNvPr>
          <p:cNvSpPr/>
          <p:nvPr/>
        </p:nvSpPr>
        <p:spPr>
          <a:xfrm>
            <a:off x="590309" y="4945132"/>
            <a:ext cx="11244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этого с помощью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pip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можно легко устанавливать новые библиотеки, например,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catboost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и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scikit-learn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D3C5738-75FE-4ABC-8FFF-437C4435D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90" y="5598340"/>
            <a:ext cx="3595319" cy="11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3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774967" imgH="470848" progId="CorelDraw.Graphic.22">
                  <p:embed/>
                </p:oleObj>
              </mc:Choice>
              <mc:Fallback>
                <p:oleObj name="CorelDRAW" r:id="rId3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34AB65-DB78-4223-AD9C-B6AFF3FFE6E9}"/>
              </a:ext>
            </a:extLst>
          </p:cNvPr>
          <p:cNvSpPr/>
          <p:nvPr/>
        </p:nvSpPr>
        <p:spPr>
          <a:xfrm>
            <a:off x="590313" y="2202083"/>
            <a:ext cx="112445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 Проверка правильности написания кода (автоматизированный код </a:t>
            </a:r>
            <a:r>
              <a:rPr lang="ru-RU" sz="2000" dirty="0" err="1">
                <a:solidFill>
                  <a:srgbClr val="313131"/>
                </a:solidFill>
              </a:rPr>
              <a:t>ревью</a:t>
            </a:r>
            <a:r>
              <a:rPr lang="ru-RU" sz="2000" dirty="0">
                <a:solidFill>
                  <a:srgbClr val="313131"/>
                </a:solidFill>
              </a:rPr>
              <a:t>):</a:t>
            </a:r>
          </a:p>
          <a:p>
            <a:pPr lvl="1"/>
            <a:r>
              <a:rPr lang="en-US" sz="2000" dirty="0">
                <a:solidFill>
                  <a:srgbClr val="313131"/>
                </a:solidFill>
              </a:rPr>
              <a:t>✅ </a:t>
            </a:r>
            <a:r>
              <a:rPr lang="ru-RU" sz="2000" dirty="0">
                <a:solidFill>
                  <a:srgbClr val="313131"/>
                </a:solidFill>
              </a:rPr>
              <a:t>выполнение правил именования функций и переменных, </a:t>
            </a:r>
          </a:p>
          <a:p>
            <a:pPr lvl="1"/>
            <a:r>
              <a:rPr lang="en-US" sz="2000" dirty="0">
                <a:solidFill>
                  <a:srgbClr val="313131"/>
                </a:solidFill>
              </a:rPr>
              <a:t>✅ </a:t>
            </a:r>
            <a:r>
              <a:rPr lang="ru-RU" sz="2000" dirty="0">
                <a:solidFill>
                  <a:srgbClr val="313131"/>
                </a:solidFill>
              </a:rPr>
              <a:t>наличие комментариев,</a:t>
            </a:r>
          </a:p>
          <a:p>
            <a:pPr lvl="1"/>
            <a:r>
              <a:rPr lang="en-US" sz="2000" dirty="0">
                <a:solidFill>
                  <a:srgbClr val="313131"/>
                </a:solidFill>
              </a:rPr>
              <a:t>✅ </a:t>
            </a:r>
            <a:r>
              <a:rPr lang="ru-RU" sz="2000" dirty="0">
                <a:solidFill>
                  <a:srgbClr val="313131"/>
                </a:solidFill>
              </a:rPr>
              <a:t>выполнение требования типизации параметров функции.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 Проверка корректности зависимостей между используемыми библиотеками, поиск противоречий или несовместимости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</a:rPr>
              <a:t> Запуск сценариев тестирования для проверки надежности кода</a:t>
            </a:r>
          </a:p>
          <a:p>
            <a:r>
              <a:rPr lang="ru-RU" sz="2000" dirty="0">
                <a:solidFill>
                  <a:srgbClr val="313131"/>
                </a:solidFill>
              </a:rPr>
              <a:t>Не следует думать, что технологии CI являются средством от всех болезней. Например, </a:t>
            </a:r>
            <a:r>
              <a:rPr lang="ru-RU" sz="2000" i="1" dirty="0">
                <a:solidFill>
                  <a:srgbClr val="313131"/>
                </a:solidFill>
              </a:rPr>
              <a:t>CI точно не принесет пользы в следующих случаях</a:t>
            </a:r>
            <a:r>
              <a:rPr lang="ru-RU" sz="2000" dirty="0">
                <a:solidFill>
                  <a:srgbClr val="313131"/>
                </a:solidFill>
              </a:rPr>
              <a:t>:</a:t>
            </a:r>
          </a:p>
          <a:p>
            <a:pPr lvl="1"/>
            <a:r>
              <a:rPr lang="en-US" sz="2000" dirty="0">
                <a:solidFill>
                  <a:srgbClr val="313131"/>
                </a:solidFill>
              </a:rPr>
              <a:t>⭕️ </a:t>
            </a:r>
            <a:r>
              <a:rPr lang="ru-RU" sz="2000" dirty="0">
                <a:solidFill>
                  <a:srgbClr val="313131"/>
                </a:solidFill>
              </a:rPr>
              <a:t>Команда состоит из одного человека, проект небольшой, изменений мало (например, </a:t>
            </a:r>
            <a:r>
              <a:rPr lang="ru-RU" sz="2000" dirty="0" err="1">
                <a:solidFill>
                  <a:srgbClr val="313131"/>
                </a:solidFill>
              </a:rPr>
              <a:t>pet</a:t>
            </a:r>
            <a:r>
              <a:rPr lang="ru-RU" sz="2000" dirty="0">
                <a:solidFill>
                  <a:srgbClr val="313131"/>
                </a:solidFill>
              </a:rPr>
              <a:t>-проект)</a:t>
            </a:r>
          </a:p>
          <a:p>
            <a:pPr lvl="1"/>
            <a:r>
              <a:rPr lang="en-US" sz="2000" dirty="0">
                <a:solidFill>
                  <a:srgbClr val="313131"/>
                </a:solidFill>
              </a:rPr>
              <a:t>⭕️ </a:t>
            </a:r>
            <a:r>
              <a:rPr lang="ru-RU" sz="2000" dirty="0">
                <a:solidFill>
                  <a:srgbClr val="313131"/>
                </a:solidFill>
              </a:rPr>
              <a:t>Разработчики редко «коммитят» в общий репозиторий проекта</a:t>
            </a:r>
          </a:p>
          <a:p>
            <a:pPr lvl="1"/>
            <a:r>
              <a:rPr lang="en-US" sz="2000" dirty="0">
                <a:solidFill>
                  <a:srgbClr val="313131"/>
                </a:solidFill>
              </a:rPr>
              <a:t>⭕️ </a:t>
            </a:r>
            <a:r>
              <a:rPr lang="ru-RU" sz="2000" dirty="0">
                <a:solidFill>
                  <a:srgbClr val="313131"/>
                </a:solidFill>
              </a:rPr>
              <a:t>Команды разработчиков отдельных модулей работают в своих отдельных ветках, которые редко интегрируются с главной веткой</a:t>
            </a:r>
            <a:endParaRPr lang="ru-RU" sz="2000" b="0" i="0" dirty="0">
              <a:solidFill>
                <a:srgbClr val="313131"/>
              </a:solidFill>
              <a:effectLst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3C2894-C6E8-4E22-981F-E2A064A55658}"/>
              </a:ext>
            </a:extLst>
          </p:cNvPr>
          <p:cNvSpPr/>
          <p:nvPr/>
        </p:nvSpPr>
        <p:spPr>
          <a:xfrm>
            <a:off x="590313" y="1197394"/>
            <a:ext cx="110113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13131"/>
                </a:solidFill>
              </a:rPr>
              <a:t>На этом этапе необходимым шагом является автоматизация нескольких задач, которые могут запускаться автоматически при обнаружении факта обновления кода, либо по расписанию. К таким задачам относятся:</a:t>
            </a:r>
            <a:endParaRPr lang="ru-RU" sz="2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E1F1E3B-C32D-BD2B-0BA2-55953F9ACDB3}"/>
              </a:ext>
            </a:extLst>
          </p:cNvPr>
          <p:cNvSpPr/>
          <p:nvPr/>
        </p:nvSpPr>
        <p:spPr>
          <a:xfrm>
            <a:off x="2229542" y="234708"/>
            <a:ext cx="7231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Непрерывная интеграция (</a:t>
            </a:r>
            <a:r>
              <a:rPr lang="en-US" sz="2400" b="1" dirty="0">
                <a:solidFill>
                  <a:srgbClr val="0070C0"/>
                </a:solidFill>
              </a:rPr>
              <a:t>Continuous Integration, CI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ru-RU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812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8CAEE46-D80C-4AD3-BE57-BD1B37D5B335}"/>
              </a:ext>
            </a:extLst>
          </p:cNvPr>
          <p:cNvSpPr/>
          <p:nvPr/>
        </p:nvSpPr>
        <p:spPr>
          <a:xfrm>
            <a:off x="590312" y="85883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>
                <a:solidFill>
                  <a:srgbClr val="313131"/>
                </a:solidFill>
                <a:latin typeface="Open Sans"/>
              </a:rPr>
              <a:t>Перейдем к автоматизации процесса с помощью простой сборки Jenkins.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15FAD46-D58D-49AF-948E-B4D147FF8799}"/>
              </a:ext>
            </a:extLst>
          </p:cNvPr>
          <p:cNvSpPr/>
          <p:nvPr/>
        </p:nvSpPr>
        <p:spPr>
          <a:xfrm>
            <a:off x="590309" y="1228171"/>
            <a:ext cx="112444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Для этого создадим новый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Item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со свободной конфигурацией.</a:t>
            </a:r>
            <a:endParaRPr lang="en-US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Дадим ему имя например «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Simple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ML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pipeline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» .</a:t>
            </a:r>
            <a:endParaRPr lang="en-US" dirty="0">
              <a:solidFill>
                <a:srgbClr val="313131"/>
              </a:solidFill>
              <a:latin typeface="Open San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Добавим выполнение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shell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-скриптов на этапе Сборки (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Build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).</a:t>
            </a:r>
            <a:r>
              <a:rPr lang="en-US" dirty="0">
                <a:solidFill>
                  <a:srgbClr val="313131"/>
                </a:solidFill>
                <a:latin typeface="Open Sans"/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В окне для написания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shell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-команд пока напишем простой набор команд как на рисунке ниже и нажмем кнопку «Сохранить».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0EA1C1-F194-4132-A460-E326F1196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126" y="3429000"/>
            <a:ext cx="7305382" cy="18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68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ACFA697-D7D5-4845-BD75-4B71FC2C7A79}"/>
              </a:ext>
            </a:extLst>
          </p:cNvPr>
          <p:cNvSpPr/>
          <p:nvPr/>
        </p:nvSpPr>
        <p:spPr>
          <a:xfrm>
            <a:off x="590313" y="858839"/>
            <a:ext cx="11244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У нас появился новый проект «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Simple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ML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pipeline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», в котором выполняются заданные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shell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-команды. Давайте попробуем запустить и посмотреть на результат. Для запуска необходимо перейти на главную рабочую панель и нажать зеленый треугольник справа от нужной сборки.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DF962D-7687-4B79-8CF0-C77FA498E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01" y="2115022"/>
            <a:ext cx="11503797" cy="2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65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2F09AC6-9F11-4920-B869-13498581DCB6}"/>
              </a:ext>
            </a:extLst>
          </p:cNvPr>
          <p:cNvSpPr/>
          <p:nvPr/>
        </p:nvSpPr>
        <p:spPr>
          <a:xfrm>
            <a:off x="590312" y="85883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этого в окне “Состояние сборщиков” мы увидим статус выполнения программы.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4D7A2E-9E62-43D7-8679-2F4C40383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612" y="1462966"/>
            <a:ext cx="8854775" cy="31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50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4B1E6F-E712-469B-B3E8-350655A8FED9}"/>
              </a:ext>
            </a:extLst>
          </p:cNvPr>
          <p:cNvSpPr/>
          <p:nvPr/>
        </p:nvSpPr>
        <p:spPr>
          <a:xfrm>
            <a:off x="590312" y="85883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А в консоли можно увидеть то, что выполнял описанный нами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shell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скрипт.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4AA86B-82F5-4F36-8182-6C73FF0EC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756" y="1402006"/>
            <a:ext cx="7172487" cy="43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88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093846A-1B00-43BE-82B6-9C1ED57D0DED}"/>
              </a:ext>
            </a:extLst>
          </p:cNvPr>
          <p:cNvSpPr/>
          <p:nvPr/>
        </p:nvSpPr>
        <p:spPr>
          <a:xfrm>
            <a:off x="590313" y="858839"/>
            <a:ext cx="11244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Теперь давайте добавим вызов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python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-скриптов, которые выполняют описанные нами задачи по созданию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датасета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обучению модели и ее применению для предсказания на тестовых данных. Для этого изменим содержание команд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shell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следующим образом.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923EA-8BF8-4459-9F09-B7374F6FE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952" y="2140013"/>
            <a:ext cx="5928095" cy="29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13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98C4D-4B51-4B89-A8A4-CD8E2888CD36}"/>
              </a:ext>
            </a:extLst>
          </p:cNvPr>
          <p:cNvSpPr/>
          <p:nvPr/>
        </p:nvSpPr>
        <p:spPr>
          <a:xfrm>
            <a:off x="590312" y="85883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В графическом интерфейсе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это будет выглядеть вот так.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9D0A6B-17DF-40F0-8BD1-6E287545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315" y="1462966"/>
            <a:ext cx="7527369" cy="436587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E0B4BA6-337C-4E38-98AB-9DE56F093379}"/>
              </a:ext>
            </a:extLst>
          </p:cNvPr>
          <p:cNvSpPr/>
          <p:nvPr/>
        </p:nvSpPr>
        <p:spPr>
          <a:xfrm>
            <a:off x="590312" y="5831646"/>
            <a:ext cx="11718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Open Sans"/>
              </a:rPr>
              <a:t>Обратите внимание, что здесь указаны полные пути до </a:t>
            </a:r>
            <a:r>
              <a:rPr lang="ru-RU" dirty="0" err="1">
                <a:solidFill>
                  <a:srgbClr val="222222"/>
                </a:solidFill>
                <a:latin typeface="Open Sans"/>
              </a:rPr>
              <a:t>python</a:t>
            </a:r>
            <a:r>
              <a:rPr lang="ru-RU" dirty="0">
                <a:solidFill>
                  <a:srgbClr val="222222"/>
                </a:solidFill>
                <a:latin typeface="Open Sans"/>
              </a:rPr>
              <a:t>-скриптов. В вашем проекте могут быть другие пути до файлов, в этом случае их необходимо скорректировать.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6074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F6C0791-46E4-4634-A23E-6697C7108F0A}"/>
              </a:ext>
            </a:extLst>
          </p:cNvPr>
          <p:cNvSpPr/>
          <p:nvPr/>
        </p:nvSpPr>
        <p:spPr>
          <a:xfrm>
            <a:off x="590312" y="858839"/>
            <a:ext cx="11244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После изменений в командах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shell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мы сохраняем сборку и запускаем ее на выполнение. Все должно быть хорошо и вы должны увидеть вот такое сообщение в консоли выполнения сборки.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C3AEBE-074D-4CB9-AD26-9E879AE6A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937" y="1462966"/>
            <a:ext cx="5614126" cy="51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6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A58C4DE-37A9-4622-8016-9D120EEFF2AE}"/>
              </a:ext>
            </a:extLst>
          </p:cNvPr>
          <p:cNvSpPr txBox="1"/>
          <p:nvPr/>
        </p:nvSpPr>
        <p:spPr>
          <a:xfrm>
            <a:off x="311673" y="789322"/>
            <a:ext cx="1156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Подведем итоги лекции, мы рассмотрели технологии непрерывной интеграции, доставки и тестирования.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5F04EB4-56D6-4AE2-B60F-46B95CE16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05756"/>
              </p:ext>
            </p:extLst>
          </p:nvPr>
        </p:nvGraphicFramePr>
        <p:xfrm>
          <a:off x="1605973" y="1158654"/>
          <a:ext cx="8647736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3868">
                  <a:extLst>
                    <a:ext uri="{9D8B030D-6E8A-4147-A177-3AD203B41FA5}">
                      <a16:colId xmlns:a16="http://schemas.microsoft.com/office/drawing/2014/main" val="3372149661"/>
                    </a:ext>
                  </a:extLst>
                </a:gridCol>
                <a:gridCol w="4323868">
                  <a:extLst>
                    <a:ext uri="{9D8B030D-6E8A-4147-A177-3AD203B41FA5}">
                      <a16:colId xmlns:a16="http://schemas.microsoft.com/office/drawing/2014/main" val="3370507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  <a:latin typeface="Open Sans"/>
                        </a:rPr>
                        <a:t>Непрерывная интеграция (CI) решает задачи: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/>
                          </a:solidFill>
                          <a:latin typeface="Open Sans"/>
                        </a:rPr>
                        <a:t>Проверка правильности сделанных изменений;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/>
                          </a:solidFill>
                          <a:latin typeface="Open Sans"/>
                        </a:rPr>
                        <a:t>Публикация всех изменений программного кода, служебных скриптов, настроек в главном репозитории проекта;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/>
                          </a:solidFill>
                          <a:latin typeface="Open Sans"/>
                        </a:rPr>
                        <a:t>Сборка всех изменений в единый проект;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/>
                          </a:solidFill>
                          <a:latin typeface="Open Sans"/>
                        </a:rPr>
                        <a:t>Тестирование совместимости измененных частей проекта;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/>
                          </a:solidFill>
                          <a:latin typeface="Open Sans"/>
                        </a:rPr>
                        <a:t>Проверка функциональности.</a:t>
                      </a:r>
                      <a:endParaRPr lang="ru-RU" b="0" i="0" dirty="0">
                        <a:solidFill>
                          <a:schemeClr val="bg1"/>
                        </a:solidFill>
                        <a:effectLst/>
                        <a:latin typeface="Open Sans"/>
                      </a:endParaRPr>
                    </a:p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  <a:latin typeface="Open Sans"/>
                        </a:rPr>
                        <a:t>Непрерывная доставка (CD) решает задачи: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/>
                          </a:solidFill>
                          <a:latin typeface="Open Sans"/>
                        </a:rPr>
                        <a:t>Настройка оборудования;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/>
                          </a:solidFill>
                          <a:latin typeface="Open Sans"/>
                        </a:rPr>
                        <a:t>Настройка среды выполнения программы;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/>
                          </a:solidFill>
                          <a:latin typeface="Open Sans"/>
                        </a:rPr>
                        <a:t>Установка и настройка системы;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/>
                          </a:solidFill>
                          <a:latin typeface="Open Sans"/>
                        </a:rPr>
                        <a:t>Создание пользовательских ролей;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/>
                          </a:solidFill>
                          <a:latin typeface="Open Sans"/>
                        </a:rPr>
                        <a:t>Организация мониторинга.</a:t>
                      </a:r>
                      <a:endParaRPr lang="ru-RU" b="0" i="0" dirty="0">
                        <a:solidFill>
                          <a:schemeClr val="bg1"/>
                        </a:solidFill>
                        <a:effectLst/>
                        <a:latin typeface="Open Sans"/>
                      </a:endParaRPr>
                    </a:p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293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  <a:latin typeface="Open Sans"/>
                        </a:rPr>
                        <a:t>Непрерывное тестирование (CT) решает задачи: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b="1" dirty="0">
                          <a:solidFill>
                            <a:schemeClr val="bg1"/>
                          </a:solidFill>
                          <a:latin typeface="Open Sans"/>
                        </a:rPr>
                        <a:t>Тестирование отдельных модулей (юнит тесты);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b="1" dirty="0">
                          <a:solidFill>
                            <a:schemeClr val="bg1"/>
                          </a:solidFill>
                          <a:latin typeface="Open Sans"/>
                        </a:rPr>
                        <a:t>Тестирование совместимости;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b="1" dirty="0">
                          <a:solidFill>
                            <a:schemeClr val="bg1"/>
                          </a:solidFill>
                          <a:latin typeface="Open Sans"/>
                        </a:rPr>
                        <a:t>Тестирование производительности;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b="1" dirty="0">
                          <a:solidFill>
                            <a:schemeClr val="bg1"/>
                          </a:solidFill>
                          <a:latin typeface="Open Sans"/>
                        </a:rPr>
                        <a:t>Тестирование функций.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b="1" dirty="0">
                        <a:latin typeface="Open San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578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053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1FB8D96-87A3-40F4-B654-A298965FC263}"/>
              </a:ext>
            </a:extLst>
          </p:cNvPr>
          <p:cNvSpPr/>
          <p:nvPr/>
        </p:nvSpPr>
        <p:spPr>
          <a:xfrm>
            <a:off x="590312" y="858839"/>
            <a:ext cx="1124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>
                <a:solidFill>
                  <a:srgbClr val="313131"/>
                </a:solidFill>
                <a:latin typeface="Open Sans"/>
              </a:rPr>
              <a:t>Мы изучили особенности CI/CD/СT для проектов машинного обучения.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3951871-4A8A-44C1-9764-1F500D58CF93}"/>
              </a:ext>
            </a:extLst>
          </p:cNvPr>
          <p:cNvSpPr/>
          <p:nvPr/>
        </p:nvSpPr>
        <p:spPr>
          <a:xfrm>
            <a:off x="590312" y="1263268"/>
            <a:ext cx="1124449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13131"/>
                </a:solidFill>
                <a:latin typeface="Open Sans"/>
              </a:rPr>
              <a:t>Ключевые отличия CI/CD/CT </a:t>
            </a:r>
            <a:r>
              <a:rPr lang="ru-RU" b="1" dirty="0" err="1">
                <a:solidFill>
                  <a:srgbClr val="313131"/>
                </a:solidFill>
                <a:latin typeface="Open Sans"/>
              </a:rPr>
              <a:t>MLOps</a:t>
            </a:r>
            <a:r>
              <a:rPr lang="ru-RU" b="1" dirty="0">
                <a:solidFill>
                  <a:srgbClr val="313131"/>
                </a:solidFill>
                <a:latin typeface="Open Sans"/>
              </a:rPr>
              <a:t> от обычного проекта:</a:t>
            </a:r>
            <a:endParaRPr lang="en-US" b="1" dirty="0">
              <a:solidFill>
                <a:srgbClr val="313131"/>
              </a:solidFill>
              <a:latin typeface="Open Sans"/>
            </a:endParaRPr>
          </a:p>
          <a:p>
            <a:endParaRPr lang="ru-RU" b="1" dirty="0">
              <a:solidFill>
                <a:srgbClr val="313131"/>
              </a:solidFill>
              <a:latin typeface="Open San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MLOps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CI задачи интеграции применяются и к новым объектам и артефактам, относящимся к проектам машинного обучения: данным, моделям,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пайплайнам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, средам исполнения.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313131"/>
                </a:solidFill>
                <a:latin typeface="Open Sans"/>
              </a:rPr>
              <a:t>MLOps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CD это не просто набор действий по установке пакета программного обеспечения или сервиса, а система последовательных операций (конвейер машинного обучения, ML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training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pipeline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), являющаяся неотъемлемой частью проекта ML, обеспечивающая его успех.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13131"/>
                </a:solidFill>
                <a:latin typeface="Open Sans"/>
              </a:rPr>
              <a:t>В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MLOps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CT появляется новая сущность, уникальная для ML, суть ее в автоматическом переобучении моделей машинного обучения на новых данных в процессе работы.</a:t>
            </a:r>
          </a:p>
          <a:p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7D37A0F-F285-4009-A395-D5C3D1D9292E}"/>
              </a:ext>
            </a:extLst>
          </p:cNvPr>
          <p:cNvSpPr/>
          <p:nvPr/>
        </p:nvSpPr>
        <p:spPr>
          <a:xfrm>
            <a:off x="590311" y="4238786"/>
            <a:ext cx="11244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13131"/>
                </a:solidFill>
                <a:latin typeface="Open Sans"/>
              </a:rPr>
              <a:t>Также мы изучили популярный инструмент </a:t>
            </a:r>
            <a:r>
              <a:rPr lang="ru-RU" dirty="0" err="1">
                <a:solidFill>
                  <a:srgbClr val="313131"/>
                </a:solidFill>
                <a:latin typeface="Open Sans"/>
              </a:rPr>
              <a:t>Jenkins</a:t>
            </a:r>
            <a:r>
              <a:rPr lang="ru-RU" dirty="0">
                <a:solidFill>
                  <a:srgbClr val="313131"/>
                </a:solidFill>
                <a:latin typeface="Open Sans"/>
              </a:rPr>
              <a:t> и на простом примере рассмотрели его применение для автоматизации.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0507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8065A5-9ED9-4EED-A440-243DD58BFFD0}"/>
              </a:ext>
            </a:extLst>
          </p:cNvPr>
          <p:cNvSpPr/>
          <p:nvPr/>
        </p:nvSpPr>
        <p:spPr>
          <a:xfrm>
            <a:off x="2133461" y="254712"/>
            <a:ext cx="59363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err="1">
                <a:solidFill>
                  <a:srgbClr val="0070C0"/>
                </a:solidFill>
              </a:rPr>
              <a:t>Непрерывн</a:t>
            </a:r>
            <a:r>
              <a:rPr lang="en-US" sz="2000" b="1" dirty="0" err="1">
                <a:solidFill>
                  <a:srgbClr val="0070C0"/>
                </a:solidFill>
              </a:rPr>
              <a:t>о</a:t>
            </a:r>
            <a:r>
              <a:rPr lang="ru-RU" sz="2000" b="1" dirty="0">
                <a:solidFill>
                  <a:srgbClr val="0070C0"/>
                </a:solidFill>
              </a:rPr>
              <a:t>е тестирование (</a:t>
            </a:r>
            <a:r>
              <a:rPr lang="en" sz="2000" b="1" dirty="0">
                <a:solidFill>
                  <a:srgbClr val="0070C0"/>
                </a:solidFill>
              </a:rPr>
              <a:t>Continuous Testing</a:t>
            </a:r>
            <a:r>
              <a:rPr lang="ru-RU" sz="2000" b="1" dirty="0">
                <a:solidFill>
                  <a:srgbClr val="0070C0"/>
                </a:solidFill>
              </a:rPr>
              <a:t>,</a:t>
            </a:r>
            <a:r>
              <a:rPr lang="en-US" sz="2000" b="1" dirty="0">
                <a:solidFill>
                  <a:srgbClr val="0070C0"/>
                </a:solidFill>
              </a:rPr>
              <a:t> CT</a:t>
            </a:r>
            <a:r>
              <a:rPr lang="ru-RU" sz="20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4299EA-DD0A-4F73-90FA-4EDFC4FA5FF6}"/>
              </a:ext>
            </a:extLst>
          </p:cNvPr>
          <p:cNvSpPr/>
          <p:nvPr/>
        </p:nvSpPr>
        <p:spPr>
          <a:xfrm>
            <a:off x="501103" y="1365918"/>
            <a:ext cx="1101291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70C0"/>
                </a:solidFill>
              </a:rPr>
              <a:t>Непрерывное тестирование (</a:t>
            </a:r>
            <a:r>
              <a:rPr lang="en" sz="2000" b="1" dirty="0">
                <a:solidFill>
                  <a:srgbClr val="0070C0"/>
                </a:solidFill>
              </a:rPr>
              <a:t>Continuous Testing) </a:t>
            </a:r>
            <a:r>
              <a:rPr lang="en" sz="2000" dirty="0"/>
              <a:t>– </a:t>
            </a:r>
            <a:r>
              <a:rPr lang="ru-RU" sz="2000" dirty="0"/>
              <a:t>это практика выполнения автоматизированных тестов, в рамках конвейера </a:t>
            </a:r>
            <a:r>
              <a:rPr lang="en" sz="2000" dirty="0"/>
              <a:t>Continuous Delivery, </a:t>
            </a:r>
            <a:r>
              <a:rPr lang="ru-RU" sz="2000" dirty="0"/>
              <a:t>для получения немедленной обратной связи о результатах проверки правильности функционирования системы.</a:t>
            </a:r>
          </a:p>
          <a:p>
            <a:r>
              <a:rPr lang="ru-RU" sz="2000" dirty="0"/>
              <a:t>Практика включает в себя все виды тестирований на </a:t>
            </a:r>
            <a:r>
              <a:rPr lang="ru-RU" sz="2000" b="1" dirty="0"/>
              <a:t>непромышленных</a:t>
            </a:r>
            <a:r>
              <a:rPr lang="ru-RU" sz="2000" dirty="0"/>
              <a:t> средах</a:t>
            </a:r>
            <a:r>
              <a:rPr lang="en-US" sz="2000" dirty="0"/>
              <a:t>*</a:t>
            </a:r>
            <a:r>
              <a:rPr lang="ru-RU" sz="2000" dirty="0"/>
              <a:t>. Это не значит, что все виды тестов выполняются все время, но они запускаются в определенный момент прохождения по конвейеру </a:t>
            </a:r>
            <a:r>
              <a:rPr lang="en" sz="2000" dirty="0"/>
              <a:t>CD.</a:t>
            </a:r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*можно говорить о тестировании при приемо-сдаточных испытаниях, пользовательском тестировании (</a:t>
            </a:r>
            <a:r>
              <a:rPr lang="en" sz="2000" dirty="0"/>
              <a:t>user acceptance testing</a:t>
            </a:r>
            <a:r>
              <a:rPr lang="ru-RU" sz="2000" dirty="0"/>
              <a:t>) или тестировании бизнес-гипотез, но эти виды тестирования не включаются в практику непрерывного тестирования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F7C11B-726B-5072-CFE0-FCCFDB8AE7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" b="65999"/>
          <a:stretch/>
        </p:blipFill>
        <p:spPr>
          <a:xfrm>
            <a:off x="56664" y="4522586"/>
            <a:ext cx="12078671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6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871052"/>
              </p:ext>
            </p:extLst>
          </p:nvPr>
        </p:nvGraphicFramePr>
        <p:xfrm>
          <a:off x="590550" y="296863"/>
          <a:ext cx="112442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774967" imgH="470848" progId="CorelDraw.Graphic.22">
                  <p:embed/>
                </p:oleObj>
              </mc:Choice>
              <mc:Fallback>
                <p:oleObj name="CorelDRAW" r:id="rId3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550" y="296863"/>
                        <a:ext cx="11244263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3F4984-6666-D4C9-9EA7-D2EDFDA22D29}"/>
              </a:ext>
            </a:extLst>
          </p:cNvPr>
          <p:cNvSpPr/>
          <p:nvPr/>
        </p:nvSpPr>
        <p:spPr>
          <a:xfrm>
            <a:off x="2229542" y="234708"/>
            <a:ext cx="6031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DevOps </a:t>
            </a:r>
            <a:r>
              <a:rPr lang="en-US" sz="2400" b="1" dirty="0" err="1">
                <a:solidFill>
                  <a:srgbClr val="0070C0"/>
                </a:solidFill>
              </a:rPr>
              <a:t>п</a:t>
            </a:r>
            <a:r>
              <a:rPr lang="ru-RU" sz="2400" b="1" dirty="0">
                <a:solidFill>
                  <a:srgbClr val="0070C0"/>
                </a:solidFill>
              </a:rPr>
              <a:t>ри промышленной разработке ПО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953BA6-B599-BF30-5164-4E7A9FAC0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" y="900113"/>
            <a:ext cx="12078671" cy="58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8065A5-9ED9-4EED-A440-243DD58BFFD0}"/>
              </a:ext>
            </a:extLst>
          </p:cNvPr>
          <p:cNvSpPr/>
          <p:nvPr/>
        </p:nvSpPr>
        <p:spPr>
          <a:xfrm>
            <a:off x="2523754" y="156665"/>
            <a:ext cx="59363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err="1">
                <a:solidFill>
                  <a:srgbClr val="0070C0"/>
                </a:solidFill>
              </a:rPr>
              <a:t>Непрерывн</a:t>
            </a:r>
            <a:r>
              <a:rPr lang="en-US" sz="2000" b="1" dirty="0" err="1">
                <a:solidFill>
                  <a:srgbClr val="0070C0"/>
                </a:solidFill>
              </a:rPr>
              <a:t>о</a:t>
            </a:r>
            <a:r>
              <a:rPr lang="ru-RU" sz="2000" b="1" dirty="0">
                <a:solidFill>
                  <a:srgbClr val="0070C0"/>
                </a:solidFill>
              </a:rPr>
              <a:t>е тестирование (</a:t>
            </a:r>
            <a:r>
              <a:rPr lang="en" sz="2000" b="1" dirty="0">
                <a:solidFill>
                  <a:srgbClr val="0070C0"/>
                </a:solidFill>
              </a:rPr>
              <a:t>Continuous Testing</a:t>
            </a:r>
            <a:r>
              <a:rPr lang="ru-RU" sz="2000" b="1" dirty="0">
                <a:solidFill>
                  <a:srgbClr val="0070C0"/>
                </a:solidFill>
              </a:rPr>
              <a:t>,</a:t>
            </a:r>
            <a:r>
              <a:rPr lang="en-US" sz="2000" b="1" dirty="0">
                <a:solidFill>
                  <a:srgbClr val="0070C0"/>
                </a:solidFill>
              </a:rPr>
              <a:t> CT</a:t>
            </a:r>
            <a:r>
              <a:rPr lang="ru-RU" sz="20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4299EA-DD0A-4F73-90FA-4EDFC4FA5FF6}"/>
              </a:ext>
            </a:extLst>
          </p:cNvPr>
          <p:cNvSpPr/>
          <p:nvPr/>
        </p:nvSpPr>
        <p:spPr>
          <a:xfrm>
            <a:off x="589544" y="956886"/>
            <a:ext cx="11012911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dirty="0"/>
              <a:t>•</a:t>
            </a:r>
            <a:r>
              <a:rPr lang="ru-RU" sz="1700" b="1" dirty="0"/>
              <a:t> Важно правильно управлять временем выполнения тестов </a:t>
            </a:r>
          </a:p>
          <a:p>
            <a:r>
              <a:rPr lang="ru-RU" sz="1700" dirty="0"/>
              <a:t>	</a:t>
            </a:r>
            <a:r>
              <a:rPr lang="en-US" sz="1700" dirty="0"/>
              <a:t>✅</a:t>
            </a:r>
            <a:r>
              <a:rPr lang="ru-RU" sz="1700" dirty="0"/>
              <a:t> Важно следить за временем выполнения каждой стадии тестирования. Например, выполняя полный регресс сразу после </a:t>
            </a:r>
            <a:r>
              <a:rPr lang="ru-RU" sz="1700" dirty="0" err="1"/>
              <a:t>билда</a:t>
            </a:r>
            <a:r>
              <a:rPr lang="ru-RU" sz="1700" dirty="0"/>
              <a:t> мы можем затянуть время обратной связи, поскольку полный регресс может выполняться долго </a:t>
            </a:r>
          </a:p>
          <a:p>
            <a:r>
              <a:rPr lang="ru-RU" sz="1700" dirty="0"/>
              <a:t>• </a:t>
            </a:r>
            <a:r>
              <a:rPr lang="ru-RU" sz="1700" b="1" dirty="0"/>
              <a:t>Тесты должны быть атомарными – маленькие и независимые единицы </a:t>
            </a:r>
          </a:p>
          <a:p>
            <a:r>
              <a:rPr lang="ru-RU" sz="1700" dirty="0"/>
              <a:t>	</a:t>
            </a:r>
            <a:r>
              <a:rPr lang="en-US" sz="1700" dirty="0"/>
              <a:t> ✅ </a:t>
            </a:r>
            <a:r>
              <a:rPr lang="ru-RU" sz="1700" dirty="0"/>
              <a:t>Маленькими тестами можно легко оперировать, когда и где их запускать и дает возможность запускать их параллельно </a:t>
            </a:r>
          </a:p>
          <a:p>
            <a:r>
              <a:rPr lang="ru-RU" sz="1700" dirty="0"/>
              <a:t>	</a:t>
            </a:r>
            <a:r>
              <a:rPr lang="en-US" sz="1700" dirty="0"/>
              <a:t> ✅ </a:t>
            </a:r>
            <a:r>
              <a:rPr lang="ru-RU" sz="1700" dirty="0"/>
              <a:t>Тесты не должны быть завязаны друг на друга, в противном случаем мы получим трудности с их поддержкой даже при маленьких изменениях, а также это приведет к увеличению времени отладки и разбора ошибок тестирования </a:t>
            </a:r>
          </a:p>
          <a:p>
            <a:r>
              <a:rPr lang="ru-RU" sz="1700" dirty="0"/>
              <a:t>	</a:t>
            </a:r>
            <a:r>
              <a:rPr lang="en-US" sz="1700" dirty="0"/>
              <a:t> ✅ </a:t>
            </a:r>
            <a:r>
              <a:rPr lang="ru-RU" sz="1700" dirty="0"/>
              <a:t>Результат выполнения теста должен определяться самим </a:t>
            </a:r>
            <a:r>
              <a:rPr lang="ru-RU" sz="1700" dirty="0" err="1"/>
              <a:t>автотестом</a:t>
            </a:r>
            <a:r>
              <a:rPr lang="ru-RU" sz="1700" dirty="0"/>
              <a:t> </a:t>
            </a:r>
          </a:p>
          <a:p>
            <a:r>
              <a:rPr lang="ru-RU" sz="1700" b="1" dirty="0"/>
              <a:t>• Автоматическая подготовка среды и тестовых данных </a:t>
            </a:r>
          </a:p>
          <a:p>
            <a:r>
              <a:rPr lang="ru-RU" sz="1700" dirty="0"/>
              <a:t>	</a:t>
            </a:r>
            <a:r>
              <a:rPr lang="en-US" sz="1700" dirty="0"/>
              <a:t> ✅</a:t>
            </a:r>
            <a:r>
              <a:rPr lang="ru-RU" sz="1700" dirty="0"/>
              <a:t> Для возможности постоянного запуска </a:t>
            </a:r>
            <a:r>
              <a:rPr lang="ru-RU" sz="1700" dirty="0" err="1"/>
              <a:t>автотестов</a:t>
            </a:r>
            <a:r>
              <a:rPr lang="ru-RU" sz="1700" dirty="0"/>
              <a:t>, подготовка среды и тестовых данных должна быть встроена в автоматический процесс конвейера </a:t>
            </a:r>
            <a:r>
              <a:rPr lang="en" sz="1700" dirty="0"/>
              <a:t>CD </a:t>
            </a:r>
            <a:endParaRPr lang="ru-RU" sz="1700" dirty="0"/>
          </a:p>
          <a:p>
            <a:r>
              <a:rPr lang="en" sz="1700" b="1" dirty="0"/>
              <a:t>• </a:t>
            </a:r>
            <a:r>
              <a:rPr lang="ru-RU" sz="1700" b="1" dirty="0"/>
              <a:t>Скоординированный сквозной процесс обеспечения качества </a:t>
            </a:r>
          </a:p>
          <a:p>
            <a:r>
              <a:rPr lang="ru-RU" sz="1700" dirty="0"/>
              <a:t>	</a:t>
            </a:r>
            <a:r>
              <a:rPr lang="en-US" sz="1700" dirty="0"/>
              <a:t> ✅ </a:t>
            </a:r>
            <a:r>
              <a:rPr lang="ru-RU" sz="1700" dirty="0"/>
              <a:t>Для процесса обеспечения качества должны быть вовлечены разработчики, тестировщики и эксплуатация </a:t>
            </a:r>
          </a:p>
          <a:p>
            <a:r>
              <a:rPr lang="ru-RU" sz="1700" dirty="0"/>
              <a:t>	</a:t>
            </a:r>
            <a:r>
              <a:rPr lang="en-US" sz="1700" dirty="0"/>
              <a:t> ✅ </a:t>
            </a:r>
            <a:r>
              <a:rPr lang="ru-RU" sz="1700" dirty="0"/>
              <a:t>Автоматизация тестирования должна идти синхронно с разработкой, поскольку, если тесты не будут сразу правиться при малейшем изменении </a:t>
            </a:r>
            <a:r>
              <a:rPr lang="en" sz="1700" dirty="0"/>
              <a:t>UI, </a:t>
            </a:r>
            <a:r>
              <a:rPr lang="ru-RU" sz="1700" dirty="0"/>
              <a:t>то АТ быстро скатится к простому регрессионному тестированию </a:t>
            </a:r>
          </a:p>
          <a:p>
            <a:r>
              <a:rPr lang="ru-RU" sz="1700" b="1" dirty="0"/>
              <a:t>• Стабильная среда тестирования </a:t>
            </a:r>
          </a:p>
          <a:p>
            <a:r>
              <a:rPr lang="ru-RU" sz="1700" dirty="0"/>
              <a:t>	</a:t>
            </a:r>
            <a:r>
              <a:rPr lang="en-US" sz="1700" dirty="0"/>
              <a:t> ✅ </a:t>
            </a:r>
            <a:r>
              <a:rPr lang="ru-RU" sz="1700" dirty="0"/>
              <a:t>Важно уметь устранить зависимость вашей среды от внешних систем, тем более, если они не обладают высокой доступностью или отсутствуют</a:t>
            </a:r>
          </a:p>
        </p:txBody>
      </p:sp>
    </p:spTree>
    <p:extLst>
      <p:ext uri="{BB962C8B-B14F-4D97-AF65-F5344CB8AC3E}">
        <p14:creationId xmlns:p14="http://schemas.microsoft.com/office/powerpoint/2010/main" val="31319370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4272</TotalTime>
  <Words>5546</Words>
  <Application>Microsoft Macintosh PowerPoint</Application>
  <PresentationFormat>Широкоэкранный</PresentationFormat>
  <Paragraphs>441</Paragraphs>
  <Slides>68</Slides>
  <Notes>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Cooper Hewitt</vt:lpstr>
      <vt:lpstr>Courier New</vt:lpstr>
      <vt:lpstr>Open Sans</vt:lpstr>
      <vt:lpstr>Wingdings</vt:lpstr>
      <vt:lpstr>Тема Office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Владимирович Токарев</dc:creator>
  <cp:lastModifiedBy>Microsoft Office User</cp:lastModifiedBy>
  <cp:revision>34</cp:revision>
  <dcterms:created xsi:type="dcterms:W3CDTF">2023-02-09T06:33:21Z</dcterms:created>
  <dcterms:modified xsi:type="dcterms:W3CDTF">2023-02-20T04:23:12Z</dcterms:modified>
</cp:coreProperties>
</file>